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handoutMasterIdLst>
    <p:handoutMasterId r:id="rId27"/>
  </p:handoutMasterIdLst>
  <p:sldIdLst>
    <p:sldId id="256" r:id="rId2"/>
    <p:sldId id="264" r:id="rId3"/>
    <p:sldId id="259" r:id="rId4"/>
    <p:sldId id="266" r:id="rId5"/>
    <p:sldId id="268" r:id="rId6"/>
    <p:sldId id="262" r:id="rId7"/>
    <p:sldId id="273" r:id="rId8"/>
    <p:sldId id="265" r:id="rId9"/>
    <p:sldId id="269" r:id="rId10"/>
    <p:sldId id="270" r:id="rId11"/>
    <p:sldId id="272" r:id="rId12"/>
    <p:sldId id="284" r:id="rId13"/>
    <p:sldId id="271" r:id="rId14"/>
    <p:sldId id="285" r:id="rId15"/>
    <p:sldId id="276" r:id="rId16"/>
    <p:sldId id="282" r:id="rId17"/>
    <p:sldId id="283" r:id="rId18"/>
    <p:sldId id="287" r:id="rId19"/>
    <p:sldId id="286" r:id="rId20"/>
    <p:sldId id="288" r:id="rId21"/>
    <p:sldId id="289" r:id="rId22"/>
    <p:sldId id="290" r:id="rId23"/>
    <p:sldId id="279" r:id="rId24"/>
    <p:sldId id="281" r:id="rId25"/>
  </p:sldIdLst>
  <p:sldSz cx="12192000" cy="6858000"/>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EFF"/>
    <a:srgbClr val="FF0066"/>
    <a:srgbClr val="003964"/>
    <a:srgbClr val="005DA2"/>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029" autoAdjust="0"/>
  </p:normalViewPr>
  <p:slideViewPr>
    <p:cSldViewPr snapToGrid="0">
      <p:cViewPr varScale="1">
        <p:scale>
          <a:sx n="51" d="100"/>
          <a:sy n="51" d="100"/>
        </p:scale>
        <p:origin x="15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EDEA51F-F1AA-8A73-2A81-778590E29755}"/>
              </a:ext>
            </a:extLst>
          </p:cNvPr>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404AC86-F8FF-FFEC-0A76-25EA19D2B8E5}"/>
              </a:ext>
            </a:extLst>
          </p:cNvPr>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r>
              <a:rPr kumimoji="1" lang="en-US" altLang="ja-JP"/>
              <a:t>2024/6/25</a:t>
            </a:r>
            <a:endParaRPr kumimoji="1" lang="ja-JP" altLang="en-US"/>
          </a:p>
        </p:txBody>
      </p:sp>
      <p:sp>
        <p:nvSpPr>
          <p:cNvPr id="4" name="フッター プレースホルダー 3">
            <a:extLst>
              <a:ext uri="{FF2B5EF4-FFF2-40B4-BE49-F238E27FC236}">
                <a16:creationId xmlns:a16="http://schemas.microsoft.com/office/drawing/2014/main" id="{55017DD8-0FE6-B7C9-1A11-FEBFDD3C0270}"/>
              </a:ext>
            </a:extLst>
          </p:cNvPr>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66D50D2-F60D-D3C8-B85E-E97A443B1919}"/>
              </a:ext>
            </a:extLst>
          </p:cNvPr>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AC1C95ED-0E77-4D31-AD05-B8C4E92E39C9}" type="slidenum">
              <a:rPr kumimoji="1" lang="ja-JP" altLang="en-US" smtClean="0"/>
              <a:t>‹#›</a:t>
            </a:fld>
            <a:endParaRPr kumimoji="1" lang="ja-JP" altLang="en-US"/>
          </a:p>
        </p:txBody>
      </p:sp>
    </p:spTree>
    <p:extLst>
      <p:ext uri="{BB962C8B-B14F-4D97-AF65-F5344CB8AC3E}">
        <p14:creationId xmlns:p14="http://schemas.microsoft.com/office/powerpoint/2010/main" val="24320261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7" y="0"/>
            <a:ext cx="4275403" cy="337958"/>
          </a:xfrm>
          <a:prstGeom prst="rect">
            <a:avLst/>
          </a:prstGeom>
        </p:spPr>
        <p:txBody>
          <a:bodyPr vert="horz" lIns="91440" tIns="45720" rIns="91440" bIns="45720" rtlCol="0"/>
          <a:lstStyle>
            <a:lvl1pPr algn="r">
              <a:defRPr sz="1200"/>
            </a:lvl1pPr>
          </a:lstStyle>
          <a:p>
            <a:r>
              <a:rPr kumimoji="1" lang="en-US" altLang="ja-JP"/>
              <a:t>2024/6/25</a:t>
            </a:r>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a:defRPr sz="1200"/>
            </a:lvl1pPr>
          </a:lstStyle>
          <a:p>
            <a:fld id="{66178798-B1D0-4BE7-9772-FD6AA9C54508}" type="slidenum">
              <a:rPr kumimoji="1" lang="ja-JP" altLang="en-US" smtClean="0"/>
              <a:t>‹#›</a:t>
            </a:fld>
            <a:endParaRPr kumimoji="1" lang="ja-JP" altLang="en-US"/>
          </a:p>
        </p:txBody>
      </p:sp>
    </p:spTree>
    <p:extLst>
      <p:ext uri="{BB962C8B-B14F-4D97-AF65-F5344CB8AC3E}">
        <p14:creationId xmlns:p14="http://schemas.microsoft.com/office/powerpoint/2010/main" val="22816172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3</a:t>
            </a:fld>
            <a:endParaRPr kumimoji="1" lang="ja-JP" altLang="en-US"/>
          </a:p>
        </p:txBody>
      </p:sp>
      <p:sp>
        <p:nvSpPr>
          <p:cNvPr id="5" name="日付プレースホルダー 4">
            <a:extLst>
              <a:ext uri="{FF2B5EF4-FFF2-40B4-BE49-F238E27FC236}">
                <a16:creationId xmlns:a16="http://schemas.microsoft.com/office/drawing/2014/main" id="{B94F2ECA-83B2-3C29-4BC1-08533B0A0EE7}"/>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1131201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14</a:t>
            </a:fld>
            <a:endParaRPr kumimoji="1" lang="ja-JP" altLang="en-US"/>
          </a:p>
        </p:txBody>
      </p:sp>
      <p:sp>
        <p:nvSpPr>
          <p:cNvPr id="5" name="日付プレースホルダー 4">
            <a:extLst>
              <a:ext uri="{FF2B5EF4-FFF2-40B4-BE49-F238E27FC236}">
                <a16:creationId xmlns:a16="http://schemas.microsoft.com/office/drawing/2014/main" id="{1549DCF7-84D4-666E-25D5-E4AAC2DE3AEA}"/>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3331847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15</a:t>
            </a:fld>
            <a:endParaRPr kumimoji="1" lang="ja-JP" altLang="en-US"/>
          </a:p>
        </p:txBody>
      </p:sp>
      <p:sp>
        <p:nvSpPr>
          <p:cNvPr id="5" name="日付プレースホルダー 4">
            <a:extLst>
              <a:ext uri="{FF2B5EF4-FFF2-40B4-BE49-F238E27FC236}">
                <a16:creationId xmlns:a16="http://schemas.microsoft.com/office/drawing/2014/main" id="{4577FC44-1044-0CDB-6799-5377F626831E}"/>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69672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16</a:t>
            </a:fld>
            <a:endParaRPr kumimoji="1" lang="ja-JP" altLang="en-US"/>
          </a:p>
        </p:txBody>
      </p:sp>
      <p:sp>
        <p:nvSpPr>
          <p:cNvPr id="5" name="日付プレースホルダー 4">
            <a:extLst>
              <a:ext uri="{FF2B5EF4-FFF2-40B4-BE49-F238E27FC236}">
                <a16:creationId xmlns:a16="http://schemas.microsoft.com/office/drawing/2014/main" id="{132DCC41-2387-08BE-675A-C509D2C8362D}"/>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278332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17</a:t>
            </a:fld>
            <a:endParaRPr kumimoji="1" lang="ja-JP" altLang="en-US"/>
          </a:p>
        </p:txBody>
      </p:sp>
      <p:sp>
        <p:nvSpPr>
          <p:cNvPr id="5" name="日付プレースホルダー 4">
            <a:extLst>
              <a:ext uri="{FF2B5EF4-FFF2-40B4-BE49-F238E27FC236}">
                <a16:creationId xmlns:a16="http://schemas.microsoft.com/office/drawing/2014/main" id="{BC57B8FB-177D-50C5-EDE4-ED79E5C4473F}"/>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1121156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18</a:t>
            </a:fld>
            <a:endParaRPr kumimoji="1" lang="ja-JP" altLang="en-US"/>
          </a:p>
        </p:txBody>
      </p:sp>
      <p:sp>
        <p:nvSpPr>
          <p:cNvPr id="5" name="日付プレースホルダー 4">
            <a:extLst>
              <a:ext uri="{FF2B5EF4-FFF2-40B4-BE49-F238E27FC236}">
                <a16:creationId xmlns:a16="http://schemas.microsoft.com/office/drawing/2014/main" id="{F56F90A9-7DE7-4056-A422-24CD4D6E89B3}"/>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633459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19</a:t>
            </a:fld>
            <a:endParaRPr kumimoji="1" lang="ja-JP" altLang="en-US"/>
          </a:p>
        </p:txBody>
      </p:sp>
      <p:sp>
        <p:nvSpPr>
          <p:cNvPr id="5" name="日付プレースホルダー 4">
            <a:extLst>
              <a:ext uri="{FF2B5EF4-FFF2-40B4-BE49-F238E27FC236}">
                <a16:creationId xmlns:a16="http://schemas.microsoft.com/office/drawing/2014/main" id="{B59021F8-C88B-BA3A-F5F6-3FC7E5448F0E}"/>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2885294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20</a:t>
            </a:fld>
            <a:endParaRPr kumimoji="1" lang="ja-JP" altLang="en-US"/>
          </a:p>
        </p:txBody>
      </p:sp>
      <p:sp>
        <p:nvSpPr>
          <p:cNvPr id="5" name="日付プレースホルダー 4">
            <a:extLst>
              <a:ext uri="{FF2B5EF4-FFF2-40B4-BE49-F238E27FC236}">
                <a16:creationId xmlns:a16="http://schemas.microsoft.com/office/drawing/2014/main" id="{73B139AF-621A-54D7-8D74-F9F5B48AB61D}"/>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4090210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21</a:t>
            </a:fld>
            <a:endParaRPr kumimoji="1" lang="ja-JP" altLang="en-US"/>
          </a:p>
        </p:txBody>
      </p:sp>
      <p:sp>
        <p:nvSpPr>
          <p:cNvPr id="5" name="日付プレースホルダー 4">
            <a:extLst>
              <a:ext uri="{FF2B5EF4-FFF2-40B4-BE49-F238E27FC236}">
                <a16:creationId xmlns:a16="http://schemas.microsoft.com/office/drawing/2014/main" id="{4C46E4A9-35D0-69C4-1CDE-F92AE097B6A3}"/>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642899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23</a:t>
            </a:fld>
            <a:endParaRPr kumimoji="1" lang="ja-JP" altLang="en-US"/>
          </a:p>
        </p:txBody>
      </p:sp>
      <p:sp>
        <p:nvSpPr>
          <p:cNvPr id="5" name="日付プレースホルダー 4">
            <a:extLst>
              <a:ext uri="{FF2B5EF4-FFF2-40B4-BE49-F238E27FC236}">
                <a16:creationId xmlns:a16="http://schemas.microsoft.com/office/drawing/2014/main" id="{97AA6A53-156C-0A28-D5EA-03CCECCED6C9}"/>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1138040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24</a:t>
            </a:fld>
            <a:endParaRPr kumimoji="1" lang="ja-JP" altLang="en-US"/>
          </a:p>
        </p:txBody>
      </p:sp>
      <p:sp>
        <p:nvSpPr>
          <p:cNvPr id="5" name="日付プレースホルダー 4">
            <a:extLst>
              <a:ext uri="{FF2B5EF4-FFF2-40B4-BE49-F238E27FC236}">
                <a16:creationId xmlns:a16="http://schemas.microsoft.com/office/drawing/2014/main" id="{13CCF88B-574E-520A-E21C-93C725FD237B}"/>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406923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4</a:t>
            </a:fld>
            <a:endParaRPr kumimoji="1" lang="ja-JP" altLang="en-US"/>
          </a:p>
        </p:txBody>
      </p:sp>
      <p:sp>
        <p:nvSpPr>
          <p:cNvPr id="5" name="日付プレースホルダー 4">
            <a:extLst>
              <a:ext uri="{FF2B5EF4-FFF2-40B4-BE49-F238E27FC236}">
                <a16:creationId xmlns:a16="http://schemas.microsoft.com/office/drawing/2014/main" id="{B088571D-B6DF-DF49-7C99-656A720A6E77}"/>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2085027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6</a:t>
            </a:fld>
            <a:endParaRPr kumimoji="1" lang="ja-JP" altLang="en-US"/>
          </a:p>
        </p:txBody>
      </p:sp>
      <p:sp>
        <p:nvSpPr>
          <p:cNvPr id="5" name="日付プレースホルダー 4">
            <a:extLst>
              <a:ext uri="{FF2B5EF4-FFF2-40B4-BE49-F238E27FC236}">
                <a16:creationId xmlns:a16="http://schemas.microsoft.com/office/drawing/2014/main" id="{17F02AE6-20D7-E58C-0963-9449DC7421D8}"/>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124108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7</a:t>
            </a:fld>
            <a:endParaRPr kumimoji="1" lang="ja-JP" altLang="en-US"/>
          </a:p>
        </p:txBody>
      </p:sp>
      <p:sp>
        <p:nvSpPr>
          <p:cNvPr id="5" name="日付プレースホルダー 4">
            <a:extLst>
              <a:ext uri="{FF2B5EF4-FFF2-40B4-BE49-F238E27FC236}">
                <a16:creationId xmlns:a16="http://schemas.microsoft.com/office/drawing/2014/main" id="{AA7F8AF6-D3BE-81AD-3585-CDACF0AED990}"/>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2431525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latin typeface="UD デジタル 教科書体 N-B" panose="02020700000000000000" pitchFamily="17" charset="-128"/>
              <a:ea typeface="UD デジタル 教科書体 N-B" panose="02020700000000000000" pitchFamily="17" charset="-128"/>
            </a:endParaRPr>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8</a:t>
            </a:fld>
            <a:endParaRPr kumimoji="1" lang="ja-JP" altLang="en-US"/>
          </a:p>
        </p:txBody>
      </p:sp>
      <p:sp>
        <p:nvSpPr>
          <p:cNvPr id="5" name="日付プレースホルダー 4">
            <a:extLst>
              <a:ext uri="{FF2B5EF4-FFF2-40B4-BE49-F238E27FC236}">
                <a16:creationId xmlns:a16="http://schemas.microsoft.com/office/drawing/2014/main" id="{0837FF15-87BD-F8E6-8094-EAC5DE0518A7}"/>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259186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9</a:t>
            </a:fld>
            <a:endParaRPr kumimoji="1" lang="ja-JP" altLang="en-US"/>
          </a:p>
        </p:txBody>
      </p:sp>
      <p:sp>
        <p:nvSpPr>
          <p:cNvPr id="5" name="日付プレースホルダー 4">
            <a:extLst>
              <a:ext uri="{FF2B5EF4-FFF2-40B4-BE49-F238E27FC236}">
                <a16:creationId xmlns:a16="http://schemas.microsoft.com/office/drawing/2014/main" id="{FFE4948E-F329-9731-7B68-1B8F81EA52FD}"/>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2452518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10</a:t>
            </a:fld>
            <a:endParaRPr kumimoji="1" lang="ja-JP" altLang="en-US"/>
          </a:p>
        </p:txBody>
      </p:sp>
      <p:sp>
        <p:nvSpPr>
          <p:cNvPr id="5" name="日付プレースホルダー 4">
            <a:extLst>
              <a:ext uri="{FF2B5EF4-FFF2-40B4-BE49-F238E27FC236}">
                <a16:creationId xmlns:a16="http://schemas.microsoft.com/office/drawing/2014/main" id="{85AD1773-4DF0-8D8A-92B9-09954753C1E9}"/>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1838273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11</a:t>
            </a:fld>
            <a:endParaRPr kumimoji="1" lang="ja-JP" altLang="en-US"/>
          </a:p>
        </p:txBody>
      </p:sp>
      <p:sp>
        <p:nvSpPr>
          <p:cNvPr id="5" name="日付プレースホルダー 4">
            <a:extLst>
              <a:ext uri="{FF2B5EF4-FFF2-40B4-BE49-F238E27FC236}">
                <a16:creationId xmlns:a16="http://schemas.microsoft.com/office/drawing/2014/main" id="{36204A14-031B-2BA9-36F4-F8EEF925A337}"/>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1526905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6178798-B1D0-4BE7-9772-FD6AA9C54508}" type="slidenum">
              <a:rPr kumimoji="1" lang="ja-JP" altLang="en-US" smtClean="0"/>
              <a:t>12</a:t>
            </a:fld>
            <a:endParaRPr kumimoji="1" lang="ja-JP" altLang="en-US"/>
          </a:p>
        </p:txBody>
      </p:sp>
      <p:sp>
        <p:nvSpPr>
          <p:cNvPr id="5" name="日付プレースホルダー 4">
            <a:extLst>
              <a:ext uri="{FF2B5EF4-FFF2-40B4-BE49-F238E27FC236}">
                <a16:creationId xmlns:a16="http://schemas.microsoft.com/office/drawing/2014/main" id="{20DD328F-CA04-36C2-0E5D-336B9E0BF876}"/>
              </a:ext>
            </a:extLst>
          </p:cNvPr>
          <p:cNvSpPr>
            <a:spLocks noGrp="1"/>
          </p:cNvSpPr>
          <p:nvPr>
            <p:ph type="dt" idx="1"/>
          </p:nvPr>
        </p:nvSpPr>
        <p:spPr/>
        <p:txBody>
          <a:bodyPr/>
          <a:lstStyle/>
          <a:p>
            <a:r>
              <a:rPr kumimoji="1" lang="en-US" altLang="ja-JP"/>
              <a:t>2024/6/25</a:t>
            </a:r>
            <a:endParaRPr kumimoji="1" lang="ja-JP" altLang="en-US"/>
          </a:p>
        </p:txBody>
      </p:sp>
    </p:spTree>
    <p:extLst>
      <p:ext uri="{BB962C8B-B14F-4D97-AF65-F5344CB8AC3E}">
        <p14:creationId xmlns:p14="http://schemas.microsoft.com/office/powerpoint/2010/main" val="1465942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E841AB-B57D-448D-81A6-265829A3CA73}" type="datetimeFigureOut">
              <a:rPr kumimoji="1" lang="ja-JP" altLang="en-US" smtClean="0"/>
              <a:t>2024/11/18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27C502-C262-4784-BCA9-CB88BB57BC0D}"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22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E841AB-B57D-448D-81A6-265829A3CA73}" type="datetimeFigureOut">
              <a:rPr kumimoji="1" lang="ja-JP" altLang="en-US" smtClean="0"/>
              <a:t>2024/11/18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27C502-C262-4784-BCA9-CB88BB57BC0D}" type="slidenum">
              <a:rPr kumimoji="1" lang="ja-JP" altLang="en-US" smtClean="0"/>
              <a:t>‹#›</a:t>
            </a:fld>
            <a:endParaRPr kumimoji="1" lang="ja-JP" altLang="en-US"/>
          </a:p>
        </p:txBody>
      </p:sp>
    </p:spTree>
    <p:extLst>
      <p:ext uri="{BB962C8B-B14F-4D97-AF65-F5344CB8AC3E}">
        <p14:creationId xmlns:p14="http://schemas.microsoft.com/office/powerpoint/2010/main" val="427772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E841AB-B57D-448D-81A6-265829A3CA73}" type="datetimeFigureOut">
              <a:rPr kumimoji="1" lang="ja-JP" altLang="en-US" smtClean="0"/>
              <a:t>2024/11/18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27C502-C262-4784-BCA9-CB88BB57BC0D}" type="slidenum">
              <a:rPr kumimoji="1" lang="ja-JP" altLang="en-US" smtClean="0"/>
              <a:t>‹#›</a:t>
            </a:fld>
            <a:endParaRPr kumimoji="1" lang="ja-JP" altLang="en-US"/>
          </a:p>
        </p:txBody>
      </p:sp>
    </p:spTree>
    <p:extLst>
      <p:ext uri="{BB962C8B-B14F-4D97-AF65-F5344CB8AC3E}">
        <p14:creationId xmlns:p14="http://schemas.microsoft.com/office/powerpoint/2010/main" val="3093003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E841AB-B57D-448D-81A6-265829A3CA73}" type="datetimeFigureOut">
              <a:rPr kumimoji="1" lang="ja-JP" altLang="en-US" smtClean="0"/>
              <a:t>2024/11/18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27C502-C262-4784-BCA9-CB88BB57BC0D}" type="slidenum">
              <a:rPr kumimoji="1" lang="ja-JP" altLang="en-US" smtClean="0"/>
              <a:t>‹#›</a:t>
            </a:fld>
            <a:endParaRPr kumimoji="1" lang="ja-JP" altLang="en-US"/>
          </a:p>
        </p:txBody>
      </p:sp>
    </p:spTree>
    <p:extLst>
      <p:ext uri="{BB962C8B-B14F-4D97-AF65-F5344CB8AC3E}">
        <p14:creationId xmlns:p14="http://schemas.microsoft.com/office/powerpoint/2010/main" val="216795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E841AB-B57D-448D-81A6-265829A3CA73}" type="datetimeFigureOut">
              <a:rPr kumimoji="1" lang="ja-JP" altLang="en-US" smtClean="0"/>
              <a:t>2024/11/18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27C502-C262-4784-BCA9-CB88BB57BC0D}"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06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E841AB-B57D-448D-81A6-265829A3CA73}" type="datetimeFigureOut">
              <a:rPr kumimoji="1" lang="ja-JP" altLang="en-US" smtClean="0"/>
              <a:t>2024/11/18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27C502-C262-4784-BCA9-CB88BB57BC0D}" type="slidenum">
              <a:rPr kumimoji="1" lang="ja-JP" altLang="en-US" smtClean="0"/>
              <a:t>‹#›</a:t>
            </a:fld>
            <a:endParaRPr kumimoji="1" lang="ja-JP" altLang="en-US"/>
          </a:p>
        </p:txBody>
      </p:sp>
    </p:spTree>
    <p:extLst>
      <p:ext uri="{BB962C8B-B14F-4D97-AF65-F5344CB8AC3E}">
        <p14:creationId xmlns:p14="http://schemas.microsoft.com/office/powerpoint/2010/main" val="1811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6E841AB-B57D-448D-81A6-265829A3CA73}" type="datetimeFigureOut">
              <a:rPr kumimoji="1" lang="ja-JP" altLang="en-US" smtClean="0"/>
              <a:t>2024/11/18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27C502-C262-4784-BCA9-CB88BB57BC0D}" type="slidenum">
              <a:rPr kumimoji="1" lang="ja-JP" altLang="en-US" smtClean="0"/>
              <a:t>‹#›</a:t>
            </a:fld>
            <a:endParaRPr kumimoji="1" lang="ja-JP" altLang="en-US"/>
          </a:p>
        </p:txBody>
      </p:sp>
    </p:spTree>
    <p:extLst>
      <p:ext uri="{BB962C8B-B14F-4D97-AF65-F5344CB8AC3E}">
        <p14:creationId xmlns:p14="http://schemas.microsoft.com/office/powerpoint/2010/main" val="898160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6E841AB-B57D-448D-81A6-265829A3CA73}" type="datetimeFigureOut">
              <a:rPr kumimoji="1" lang="ja-JP" altLang="en-US" smtClean="0"/>
              <a:t>2024/11/18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27C502-C262-4784-BCA9-CB88BB57BC0D}" type="slidenum">
              <a:rPr kumimoji="1" lang="ja-JP" altLang="en-US" smtClean="0"/>
              <a:t>‹#›</a:t>
            </a:fld>
            <a:endParaRPr kumimoji="1" lang="ja-JP" altLang="en-US"/>
          </a:p>
        </p:txBody>
      </p:sp>
    </p:spTree>
    <p:extLst>
      <p:ext uri="{BB962C8B-B14F-4D97-AF65-F5344CB8AC3E}">
        <p14:creationId xmlns:p14="http://schemas.microsoft.com/office/powerpoint/2010/main" val="87651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6E841AB-B57D-448D-81A6-265829A3CA73}" type="datetimeFigureOut">
              <a:rPr kumimoji="1" lang="ja-JP" altLang="en-US" smtClean="0"/>
              <a:t>2024/11/18</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5427C502-C262-4784-BCA9-CB88BB57BC0D}" type="slidenum">
              <a:rPr kumimoji="1" lang="ja-JP" altLang="en-US" smtClean="0"/>
              <a:t>‹#›</a:t>
            </a:fld>
            <a:endParaRPr kumimoji="1" lang="ja-JP" altLang="en-US"/>
          </a:p>
        </p:txBody>
      </p:sp>
    </p:spTree>
    <p:extLst>
      <p:ext uri="{BB962C8B-B14F-4D97-AF65-F5344CB8AC3E}">
        <p14:creationId xmlns:p14="http://schemas.microsoft.com/office/powerpoint/2010/main" val="358556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6E841AB-B57D-448D-81A6-265829A3CA73}" type="datetimeFigureOut">
              <a:rPr kumimoji="1" lang="ja-JP" altLang="en-US" smtClean="0"/>
              <a:t>2024/11/18</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27C502-C262-4784-BCA9-CB88BB57BC0D}" type="slidenum">
              <a:rPr kumimoji="1" lang="ja-JP" altLang="en-US" smtClean="0"/>
              <a:t>‹#›</a:t>
            </a:fld>
            <a:endParaRPr kumimoji="1" lang="ja-JP" altLang="en-US"/>
          </a:p>
        </p:txBody>
      </p:sp>
    </p:spTree>
    <p:extLst>
      <p:ext uri="{BB962C8B-B14F-4D97-AF65-F5344CB8AC3E}">
        <p14:creationId xmlns:p14="http://schemas.microsoft.com/office/powerpoint/2010/main" val="366434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E841AB-B57D-448D-81A6-265829A3CA73}" type="datetimeFigureOut">
              <a:rPr kumimoji="1" lang="ja-JP" altLang="en-US" smtClean="0"/>
              <a:t>2024/11/18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27C502-C262-4784-BCA9-CB88BB57BC0D}" type="slidenum">
              <a:rPr kumimoji="1" lang="ja-JP" altLang="en-US" smtClean="0"/>
              <a:t>‹#›</a:t>
            </a:fld>
            <a:endParaRPr kumimoji="1" lang="ja-JP" altLang="en-US"/>
          </a:p>
        </p:txBody>
      </p:sp>
    </p:spTree>
    <p:extLst>
      <p:ext uri="{BB962C8B-B14F-4D97-AF65-F5344CB8AC3E}">
        <p14:creationId xmlns:p14="http://schemas.microsoft.com/office/powerpoint/2010/main" val="310670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6E841AB-B57D-448D-81A6-265829A3CA73}" type="datetimeFigureOut">
              <a:rPr kumimoji="1" lang="ja-JP" altLang="en-US" smtClean="0"/>
              <a:t>2024/11/18</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427C502-C262-4784-BCA9-CB88BB57BC0D}"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0783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AEFF18-3654-8F6B-C9F4-407769A8DA1F}"/>
              </a:ext>
            </a:extLst>
          </p:cNvPr>
          <p:cNvSpPr>
            <a:spLocks noGrp="1"/>
          </p:cNvSpPr>
          <p:nvPr>
            <p:ph type="ctrTitle"/>
          </p:nvPr>
        </p:nvSpPr>
        <p:spPr>
          <a:xfrm>
            <a:off x="1915384" y="1081504"/>
            <a:ext cx="8361229" cy="2893452"/>
          </a:xfrm>
        </p:spPr>
        <p:txBody>
          <a:bodyPr>
            <a:normAutofit fontScale="90000"/>
          </a:bodyPr>
          <a:lstStyle/>
          <a:p>
            <a:pPr algn="ctr">
              <a:lnSpc>
                <a:spcPts val="5000"/>
              </a:lnSpc>
            </a:pPr>
            <a:r>
              <a:rPr kumimoji="1" lang="ja-JP" altLang="en-US" sz="3200" dirty="0">
                <a:latin typeface="UD デジタル 教科書体 N-B" panose="02020700000000000000" pitchFamily="17" charset="-128"/>
                <a:ea typeface="UD デジタル 教科書体 N-B" panose="02020700000000000000" pitchFamily="17" charset="-128"/>
              </a:rPr>
              <a:t>第</a:t>
            </a:r>
            <a:r>
              <a:rPr kumimoji="1" lang="en-US" altLang="ja-JP" sz="3200" dirty="0">
                <a:latin typeface="UD デジタル 教科書体 N-B" panose="02020700000000000000" pitchFamily="17" charset="-128"/>
                <a:ea typeface="UD デジタル 教科書体 N-B" panose="02020700000000000000" pitchFamily="17" charset="-128"/>
              </a:rPr>
              <a:t>1</a:t>
            </a:r>
            <a:r>
              <a:rPr kumimoji="1" lang="ja-JP" altLang="en-US" sz="3200" dirty="0">
                <a:latin typeface="UD デジタル 教科書体 N-B" panose="02020700000000000000" pitchFamily="17" charset="-128"/>
                <a:ea typeface="UD デジタル 教科書体 N-B" panose="02020700000000000000" pitchFamily="17" charset="-128"/>
              </a:rPr>
              <a:t>回特別支援教育研修会</a:t>
            </a:r>
            <a:br>
              <a:rPr kumimoji="1" lang="en-US" altLang="ja-JP" sz="3200" dirty="0">
                <a:latin typeface="UD デジタル 教科書体 N-B" panose="02020700000000000000" pitchFamily="17" charset="-128"/>
                <a:ea typeface="UD デジタル 教科書体 N-B" panose="02020700000000000000" pitchFamily="17" charset="-128"/>
              </a:rPr>
            </a:br>
            <a:br>
              <a:rPr kumimoji="1" lang="en-US" altLang="ja-JP" dirty="0">
                <a:latin typeface="UD デジタル 教科書体 N-B" panose="02020700000000000000" pitchFamily="17" charset="-128"/>
                <a:ea typeface="UD デジタル 教科書体 N-B" panose="02020700000000000000" pitchFamily="17" charset="-128"/>
              </a:rPr>
            </a:br>
            <a:r>
              <a:rPr kumimoji="1" lang="ja-JP" altLang="en-US" dirty="0">
                <a:latin typeface="UD デジタル 教科書体 N-B" panose="02020700000000000000" pitchFamily="17" charset="-128"/>
                <a:ea typeface="UD デジタル 教科書体 N-B" panose="02020700000000000000" pitchFamily="17" charset="-128"/>
              </a:rPr>
              <a:t>ぶんぶんトーク</a:t>
            </a:r>
            <a:br>
              <a:rPr kumimoji="1" lang="en-US" altLang="ja-JP" sz="3200" dirty="0">
                <a:latin typeface="UD デジタル 教科書体 N-B" panose="02020700000000000000" pitchFamily="17" charset="-128"/>
                <a:ea typeface="UD デジタル 教科書体 N-B" panose="02020700000000000000" pitchFamily="17" charset="-128"/>
              </a:rPr>
            </a:br>
            <a:br>
              <a:rPr kumimoji="1" lang="en-US" altLang="ja-JP" sz="3200" dirty="0">
                <a:latin typeface="UD デジタル 教科書体 N-B" panose="02020700000000000000" pitchFamily="17" charset="-128"/>
                <a:ea typeface="UD デジタル 教科書体 N-B" panose="02020700000000000000" pitchFamily="17" charset="-128"/>
              </a:rPr>
            </a:br>
            <a:r>
              <a:rPr kumimoji="1" lang="ja-JP" altLang="en-US" sz="3200" dirty="0">
                <a:latin typeface="UD デジタル 教科書体 N-B" panose="02020700000000000000" pitchFamily="17" charset="-128"/>
                <a:ea typeface="UD デジタル 教科書体 N-B" panose="02020700000000000000" pitchFamily="17" charset="-128"/>
              </a:rPr>
              <a:t>～子どもについてみんなで語ろう～</a:t>
            </a:r>
          </a:p>
        </p:txBody>
      </p:sp>
      <p:sp>
        <p:nvSpPr>
          <p:cNvPr id="3" name="字幕 2">
            <a:extLst>
              <a:ext uri="{FF2B5EF4-FFF2-40B4-BE49-F238E27FC236}">
                <a16:creationId xmlns:a16="http://schemas.microsoft.com/office/drawing/2014/main" id="{14E1C7A8-2455-DEA9-44CB-86020FB27B9E}"/>
              </a:ext>
            </a:extLst>
          </p:cNvPr>
          <p:cNvSpPr>
            <a:spLocks noGrp="1"/>
          </p:cNvSpPr>
          <p:nvPr>
            <p:ph type="subTitle" idx="1"/>
          </p:nvPr>
        </p:nvSpPr>
        <p:spPr>
          <a:xfrm>
            <a:off x="809355" y="4822758"/>
            <a:ext cx="10573286" cy="791260"/>
          </a:xfrm>
        </p:spPr>
        <p:txBody>
          <a:bodyPr>
            <a:noAutofit/>
          </a:bodyPr>
          <a:lstStyle/>
          <a:p>
            <a:r>
              <a:rPr kumimoji="1" lang="en-US" altLang="ja-JP" sz="3200" dirty="0">
                <a:latin typeface="UD デジタル 教科書体 N-B" panose="02020700000000000000" pitchFamily="17" charset="-128"/>
                <a:ea typeface="UD デジタル 教科書体 N-B" panose="02020700000000000000" pitchFamily="17" charset="-128"/>
              </a:rPr>
              <a:t>『</a:t>
            </a:r>
            <a:r>
              <a:rPr kumimoji="1" lang="ja-JP" altLang="en-US" sz="3200" dirty="0">
                <a:latin typeface="UD デジタル 教科書体 N-B" panose="02020700000000000000" pitchFamily="17" charset="-128"/>
                <a:ea typeface="UD デジタル 教科書体 N-B" panose="02020700000000000000" pitchFamily="17" charset="-128"/>
              </a:rPr>
              <a:t>子どもへの支援の具体的な方法と対策（初級編）</a:t>
            </a:r>
            <a:r>
              <a:rPr kumimoji="1" lang="en-US" altLang="ja-JP" sz="3200">
                <a:latin typeface="UD デジタル 教科書体 N-B" panose="02020700000000000000" pitchFamily="17" charset="-128"/>
                <a:ea typeface="UD デジタル 教科書体 N-B" panose="02020700000000000000" pitchFamily="17" charset="-128"/>
              </a:rPr>
              <a:t>』</a:t>
            </a:r>
            <a:endParaRPr kumimoji="1" lang="en-US" altLang="ja-JP" sz="3200" dirty="0">
              <a:latin typeface="UD デジタル 教科書体 N-B" panose="02020700000000000000" pitchFamily="17" charset="-128"/>
              <a:ea typeface="UD デジタル 教科書体 N-B" panose="02020700000000000000" pitchFamily="17" charset="-128"/>
            </a:endParaRPr>
          </a:p>
        </p:txBody>
      </p:sp>
      <p:pic>
        <p:nvPicPr>
          <p:cNvPr id="5" name="図 4" descr="挿絵 が含まれている画像&#10;&#10;自動的に生成された説明">
            <a:extLst>
              <a:ext uri="{FF2B5EF4-FFF2-40B4-BE49-F238E27FC236}">
                <a16:creationId xmlns:a16="http://schemas.microsoft.com/office/drawing/2014/main" id="{3116FE9C-968A-0D1C-CCF7-73C48AB64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7005" y="1639612"/>
            <a:ext cx="1194695" cy="1174531"/>
          </a:xfrm>
          <a:prstGeom prst="rect">
            <a:avLst/>
          </a:prstGeom>
        </p:spPr>
      </p:pic>
      <p:pic>
        <p:nvPicPr>
          <p:cNvPr id="6" name="図 5" descr="挿絵 が含まれている画像&#10;&#10;自動的に生成された説明">
            <a:extLst>
              <a:ext uri="{FF2B5EF4-FFF2-40B4-BE49-F238E27FC236}">
                <a16:creationId xmlns:a16="http://schemas.microsoft.com/office/drawing/2014/main" id="{3EF102DD-5979-7D08-651B-F7575661B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60297" y="1639612"/>
            <a:ext cx="1194695" cy="1174531"/>
          </a:xfrm>
          <a:prstGeom prst="rect">
            <a:avLst/>
          </a:prstGeom>
        </p:spPr>
      </p:pic>
    </p:spTree>
    <p:extLst>
      <p:ext uri="{BB962C8B-B14F-4D97-AF65-F5344CB8AC3E}">
        <p14:creationId xmlns:p14="http://schemas.microsoft.com/office/powerpoint/2010/main" val="70907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D3372A1E-BADE-E8E5-20C9-A1DDE9C36B12}"/>
              </a:ext>
            </a:extLst>
          </p:cNvPr>
          <p:cNvSpPr>
            <a:spLocks noGrp="1"/>
          </p:cNvSpPr>
          <p:nvPr>
            <p:ph type="title"/>
          </p:nvPr>
        </p:nvSpPr>
        <p:spPr>
          <a:xfrm>
            <a:off x="815340" y="800100"/>
            <a:ext cx="10561320" cy="937260"/>
          </a:xfrm>
        </p:spPr>
        <p:txBody>
          <a:bodyPr>
            <a:normAutofit fontScale="90000"/>
          </a:bodyPr>
          <a:lstStyle/>
          <a:p>
            <a:r>
              <a:rPr lang="ja-JP" altLang="en-US" dirty="0">
                <a:latin typeface="UD デジタル 教科書体 N-B" panose="02020700000000000000" pitchFamily="17" charset="-128"/>
                <a:ea typeface="UD デジタル 教科書体 N-B" panose="02020700000000000000" pitchFamily="17" charset="-128"/>
              </a:rPr>
              <a:t>支援方法を考えるときに最初に考えること</a:t>
            </a:r>
          </a:p>
        </p:txBody>
      </p:sp>
      <p:pic>
        <p:nvPicPr>
          <p:cNvPr id="7" name="図 6" descr="ランプ が含まれている画像&#10;&#10;自動的に生成された説明">
            <a:extLst>
              <a:ext uri="{FF2B5EF4-FFF2-40B4-BE49-F238E27FC236}">
                <a16:creationId xmlns:a16="http://schemas.microsoft.com/office/drawing/2014/main" id="{22ED5949-1659-0F1C-5FA3-672F6A3E68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5450" y="2724150"/>
            <a:ext cx="2209800" cy="3333750"/>
          </a:xfrm>
          <a:prstGeom prst="rect">
            <a:avLst/>
          </a:prstGeom>
        </p:spPr>
      </p:pic>
      <p:sp>
        <p:nvSpPr>
          <p:cNvPr id="8" name="タイトル 4">
            <a:extLst>
              <a:ext uri="{FF2B5EF4-FFF2-40B4-BE49-F238E27FC236}">
                <a16:creationId xmlns:a16="http://schemas.microsoft.com/office/drawing/2014/main" id="{C117C94E-F79A-CF8F-0937-A83D8F03AF5F}"/>
              </a:ext>
            </a:extLst>
          </p:cNvPr>
          <p:cNvSpPr txBox="1">
            <a:spLocks/>
          </p:cNvSpPr>
          <p:nvPr/>
        </p:nvSpPr>
        <p:spPr>
          <a:xfrm>
            <a:off x="392430" y="1739265"/>
            <a:ext cx="8923020" cy="241554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dirty="0">
                <a:latin typeface="UD デジタル 教科書体 N-B" panose="02020700000000000000" pitchFamily="17" charset="-128"/>
                <a:ea typeface="UD デジタル 教科書体 N-B" panose="02020700000000000000" pitchFamily="17" charset="-128"/>
              </a:rPr>
              <a:t>その子が</a:t>
            </a:r>
            <a:endParaRPr lang="en-US" altLang="ja-JP" dirty="0">
              <a:latin typeface="UD デジタル 教科書体 N-B" panose="02020700000000000000" pitchFamily="17" charset="-128"/>
              <a:ea typeface="UD デジタル 教科書体 N-B" panose="02020700000000000000" pitchFamily="17" charset="-128"/>
            </a:endParaRPr>
          </a:p>
          <a:p>
            <a:pPr algn="ctr"/>
            <a:r>
              <a:rPr lang="ja-JP" altLang="en-US" dirty="0">
                <a:latin typeface="UD デジタル 教科書体 N-B" panose="02020700000000000000" pitchFamily="17" charset="-128"/>
                <a:ea typeface="UD デジタル 教科書体 N-B" panose="02020700000000000000" pitchFamily="17" charset="-128"/>
              </a:rPr>
              <a:t>何ができて・何ができない</a:t>
            </a:r>
            <a:endParaRPr lang="en-US" altLang="ja-JP" dirty="0">
              <a:latin typeface="UD デジタル 教科書体 N-B" panose="02020700000000000000" pitchFamily="17" charset="-128"/>
              <a:ea typeface="UD デジタル 教科書体 N-B" panose="02020700000000000000" pitchFamily="17" charset="-128"/>
            </a:endParaRPr>
          </a:p>
          <a:p>
            <a:pPr algn="ctr"/>
            <a:r>
              <a:rPr lang="ja-JP" altLang="en-US" dirty="0">
                <a:latin typeface="UD デジタル 教科書体 N-B" panose="02020700000000000000" pitchFamily="17" charset="-128"/>
                <a:ea typeface="UD デジタル 教科書体 N-B" panose="02020700000000000000" pitchFamily="17" charset="-128"/>
              </a:rPr>
              <a:t>何が得意で・何が苦手</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9" name="テキスト ボックス 8">
            <a:extLst>
              <a:ext uri="{FF2B5EF4-FFF2-40B4-BE49-F238E27FC236}">
                <a16:creationId xmlns:a16="http://schemas.microsoft.com/office/drawing/2014/main" id="{BA3B7B9A-C8D0-9B23-B639-0698CEFB5814}"/>
              </a:ext>
            </a:extLst>
          </p:cNvPr>
          <p:cNvSpPr txBox="1"/>
          <p:nvPr/>
        </p:nvSpPr>
        <p:spPr>
          <a:xfrm>
            <a:off x="3203674" y="4648200"/>
            <a:ext cx="3570208" cy="1107996"/>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6600" dirty="0">
                <a:latin typeface="UD デジタル 教科書体 N-B" panose="02020700000000000000" pitchFamily="17" charset="-128"/>
                <a:ea typeface="UD デジタル 教科書体 N-B" panose="02020700000000000000" pitchFamily="17" charset="-128"/>
              </a:rPr>
              <a:t>　　　　</a:t>
            </a:r>
          </a:p>
        </p:txBody>
      </p:sp>
    </p:spTree>
    <p:extLst>
      <p:ext uri="{BB962C8B-B14F-4D97-AF65-F5344CB8AC3E}">
        <p14:creationId xmlns:p14="http://schemas.microsoft.com/office/powerpoint/2010/main" val="33368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93D3C-1784-3566-1D92-A2063C8FAABD}"/>
              </a:ext>
            </a:extLst>
          </p:cNvPr>
          <p:cNvSpPr>
            <a:spLocks noGrp="1"/>
          </p:cNvSpPr>
          <p:nvPr>
            <p:ph type="title"/>
          </p:nvPr>
        </p:nvSpPr>
        <p:spPr/>
        <p:txBody>
          <a:bodyPr/>
          <a:lstStyle/>
          <a:p>
            <a:pPr algn="ctr"/>
            <a:r>
              <a:rPr lang="ja-JP" altLang="en-US" dirty="0">
                <a:latin typeface="UD デジタル 教科書体 N-B" panose="02020700000000000000" pitchFamily="17" charset="-128"/>
                <a:ea typeface="UD デジタル 教科書体 N-B" panose="02020700000000000000" pitchFamily="17" charset="-128"/>
              </a:rPr>
              <a:t>年代ごとの発達段階を知っておく</a:t>
            </a:r>
          </a:p>
        </p:txBody>
      </p:sp>
      <p:sp>
        <p:nvSpPr>
          <p:cNvPr id="3" name="縦書きテキスト プレースホルダー 2">
            <a:extLst>
              <a:ext uri="{FF2B5EF4-FFF2-40B4-BE49-F238E27FC236}">
                <a16:creationId xmlns:a16="http://schemas.microsoft.com/office/drawing/2014/main" id="{4B14A87F-3148-DD93-0054-F885819E4FEF}"/>
              </a:ext>
            </a:extLst>
          </p:cNvPr>
          <p:cNvSpPr>
            <a:spLocks noGrp="1"/>
          </p:cNvSpPr>
          <p:nvPr>
            <p:ph type="body" orient="vert" idx="1"/>
          </p:nvPr>
        </p:nvSpPr>
        <p:spPr>
          <a:xfrm>
            <a:off x="514350" y="1845734"/>
            <a:ext cx="5581650" cy="4023360"/>
          </a:xfrm>
        </p:spPr>
        <p:txBody>
          <a:bodyPr vert="horz">
            <a:normAutofit/>
          </a:bodyPr>
          <a:lstStyle/>
          <a:p>
            <a:pPr marL="0" indent="0">
              <a:buNone/>
            </a:pPr>
            <a:r>
              <a:rPr lang="ja-JP" altLang="en-US" sz="4000" dirty="0">
                <a:latin typeface="UD デジタル 教科書体 N-B" panose="02020700000000000000" pitchFamily="17" charset="-128"/>
                <a:ea typeface="UD デジタル 教科書体 N-B" panose="02020700000000000000" pitchFamily="17" charset="-128"/>
              </a:rPr>
              <a:t>　それぞれの年代の定型の場合の発達段階（身体面・心理面）を知っておくことで、自分が今関わっている子供の状態に気付きやすくなる。</a:t>
            </a:r>
            <a:endParaRPr lang="en-US" altLang="ja-JP" sz="4000" dirty="0">
              <a:latin typeface="UD デジタル 教科書体 N-B" panose="02020700000000000000" pitchFamily="17" charset="-128"/>
              <a:ea typeface="UD デジタル 教科書体 N-B" panose="02020700000000000000" pitchFamily="17" charset="-128"/>
            </a:endParaRPr>
          </a:p>
        </p:txBody>
      </p:sp>
      <p:pic>
        <p:nvPicPr>
          <p:cNvPr id="5" name="図 4" descr="グラフィカル ユーザー インターフェイス&#10;&#10;自動的に生成された説明">
            <a:extLst>
              <a:ext uri="{FF2B5EF4-FFF2-40B4-BE49-F238E27FC236}">
                <a16:creationId xmlns:a16="http://schemas.microsoft.com/office/drawing/2014/main" id="{CCA0714A-E55C-DC08-FB2E-873F0B4A3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340597" y="2628135"/>
            <a:ext cx="4273305" cy="3011430"/>
          </a:xfrm>
          <a:prstGeom prst="rect">
            <a:avLst/>
          </a:prstGeom>
        </p:spPr>
      </p:pic>
    </p:spTree>
    <p:extLst>
      <p:ext uri="{BB962C8B-B14F-4D97-AF65-F5344CB8AC3E}">
        <p14:creationId xmlns:p14="http://schemas.microsoft.com/office/powerpoint/2010/main" val="62385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椅子, 時計 が含まれている画像&#10;&#10;自動的に生成された説明">
            <a:extLst>
              <a:ext uri="{FF2B5EF4-FFF2-40B4-BE49-F238E27FC236}">
                <a16:creationId xmlns:a16="http://schemas.microsoft.com/office/drawing/2014/main" id="{FEE0F5E2-BF78-F3FB-BAA2-AE74D563F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1" y="1124744"/>
            <a:ext cx="4962525" cy="4962525"/>
          </a:xfrm>
          <a:prstGeom prst="rect">
            <a:avLst/>
          </a:prstGeom>
        </p:spPr>
      </p:pic>
      <p:sp>
        <p:nvSpPr>
          <p:cNvPr id="7" name="タイトル 1">
            <a:extLst>
              <a:ext uri="{FF2B5EF4-FFF2-40B4-BE49-F238E27FC236}">
                <a16:creationId xmlns:a16="http://schemas.microsoft.com/office/drawing/2014/main" id="{5BA01BA9-E02F-8C68-1B78-36C2130165A4}"/>
              </a:ext>
            </a:extLst>
          </p:cNvPr>
          <p:cNvSpPr txBox="1">
            <a:spLocks/>
          </p:cNvSpPr>
          <p:nvPr/>
        </p:nvSpPr>
        <p:spPr>
          <a:xfrm>
            <a:off x="1066800" y="246857"/>
            <a:ext cx="10058400" cy="8778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dirty="0">
                <a:latin typeface="UD デジタル 教科書体 N-B" panose="02020700000000000000" pitchFamily="17" charset="-128"/>
                <a:ea typeface="UD デジタル 教科書体 N-B" panose="02020700000000000000" pitchFamily="17" charset="-128"/>
              </a:rPr>
              <a:t>全身運動の発達</a:t>
            </a:r>
          </a:p>
        </p:txBody>
      </p:sp>
      <p:sp>
        <p:nvSpPr>
          <p:cNvPr id="8" name="縦書きテキスト プレースホルダー 2">
            <a:extLst>
              <a:ext uri="{FF2B5EF4-FFF2-40B4-BE49-F238E27FC236}">
                <a16:creationId xmlns:a16="http://schemas.microsoft.com/office/drawing/2014/main" id="{0653902B-017D-F872-9ADB-5FD9A66B537A}"/>
              </a:ext>
            </a:extLst>
          </p:cNvPr>
          <p:cNvSpPr txBox="1">
            <a:spLocks/>
          </p:cNvSpPr>
          <p:nvPr/>
        </p:nvSpPr>
        <p:spPr>
          <a:xfrm>
            <a:off x="5505450" y="1981993"/>
            <a:ext cx="6343649" cy="3542507"/>
          </a:xfrm>
          <a:prstGeom prst="rect">
            <a:avLst/>
          </a:prstGeom>
        </p:spPr>
        <p:txBody>
          <a:bodyPr vert="horz">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ja-JP" altLang="en-US" sz="4400" dirty="0">
                <a:latin typeface="UD デジタル 教科書体 N-B" panose="02020700000000000000" pitchFamily="17" charset="-128"/>
                <a:ea typeface="UD デジタル 教科書体 N-B" panose="02020700000000000000" pitchFamily="17" charset="-128"/>
              </a:rPr>
              <a:t>身体の中心から　　　に</a:t>
            </a:r>
            <a:endParaRPr lang="en-US" altLang="ja-JP" sz="4400" dirty="0">
              <a:latin typeface="UD デジタル 教科書体 N-B" panose="02020700000000000000" pitchFamily="17" charset="-128"/>
              <a:ea typeface="UD デジタル 教科書体 N-B" panose="02020700000000000000" pitchFamily="17" charset="-128"/>
            </a:endParaRPr>
          </a:p>
          <a:p>
            <a:pPr marL="0" indent="0" algn="ctr">
              <a:buFont typeface="Calibri" panose="020F0502020204030204" pitchFamily="34" charset="0"/>
              <a:buNone/>
            </a:pPr>
            <a:r>
              <a:rPr lang="ja-JP" altLang="en-US" sz="4400" dirty="0">
                <a:latin typeface="UD デジタル 教科書体 N-B" panose="02020700000000000000" pitchFamily="17" charset="-128"/>
                <a:ea typeface="UD デジタル 教科書体 N-B" panose="02020700000000000000" pitchFamily="17" charset="-128"/>
              </a:rPr>
              <a:t>向かって発達していく。</a:t>
            </a:r>
            <a:endParaRPr lang="en-US" altLang="ja-JP" sz="4400" dirty="0">
              <a:latin typeface="UD デジタル 教科書体 N-B" panose="02020700000000000000" pitchFamily="17" charset="-128"/>
              <a:ea typeface="UD デジタル 教科書体 N-B" panose="02020700000000000000" pitchFamily="17" charset="-128"/>
            </a:endParaRPr>
          </a:p>
          <a:p>
            <a:pPr marL="0" indent="0" algn="ctr">
              <a:buFont typeface="Calibri" panose="020F0502020204030204" pitchFamily="34" charset="0"/>
              <a:buNone/>
            </a:pPr>
            <a:endParaRPr lang="en-US" altLang="ja-JP" sz="4400" dirty="0">
              <a:latin typeface="UD デジタル 教科書体 N-B" panose="02020700000000000000" pitchFamily="17" charset="-128"/>
              <a:ea typeface="UD デジタル 教科書体 N-B" panose="02020700000000000000" pitchFamily="17" charset="-128"/>
            </a:endParaRPr>
          </a:p>
          <a:p>
            <a:pPr marL="0" indent="0" algn="ctr">
              <a:buFont typeface="Calibri" panose="020F0502020204030204" pitchFamily="34" charset="0"/>
              <a:buNone/>
            </a:pPr>
            <a:r>
              <a:rPr lang="ja-JP" altLang="en-US" sz="2800" dirty="0">
                <a:latin typeface="UD デジタル 教科書体 N-B" panose="02020700000000000000" pitchFamily="17" charset="-128"/>
                <a:ea typeface="UD デジタル 教科書体 N-B" panose="02020700000000000000" pitchFamily="17" charset="-128"/>
              </a:rPr>
              <a:t>粗大運動：身体全体のバランス</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lgn="ctr">
              <a:buFont typeface="Calibri" panose="020F0502020204030204" pitchFamily="34" charset="0"/>
              <a:buNone/>
            </a:pPr>
            <a:r>
              <a:rPr lang="ja-JP" altLang="en-US" sz="2800" dirty="0">
                <a:latin typeface="UD デジタル 教科書体 N-B" panose="02020700000000000000" pitchFamily="17" charset="-128"/>
                <a:ea typeface="UD デジタル 教科書体 N-B" panose="02020700000000000000" pitchFamily="17" charset="-128"/>
              </a:rPr>
              <a:t>微細運動：手指を使った細かな動き</a:t>
            </a: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2" name="正方形/長方形 1">
            <a:extLst>
              <a:ext uri="{FF2B5EF4-FFF2-40B4-BE49-F238E27FC236}">
                <a16:creationId xmlns:a16="http://schemas.microsoft.com/office/drawing/2014/main" id="{C4BFAFB9-5350-6E47-02E9-F98F94B0D5A9}"/>
              </a:ext>
            </a:extLst>
          </p:cNvPr>
          <p:cNvSpPr/>
          <p:nvPr/>
        </p:nvSpPr>
        <p:spPr>
          <a:xfrm>
            <a:off x="9525000" y="1981993"/>
            <a:ext cx="1600200" cy="6667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28606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48D2DD0-D8CD-EB2A-C6BC-24E3BA340E61}"/>
              </a:ext>
            </a:extLst>
          </p:cNvPr>
          <p:cNvSpPr/>
          <p:nvPr/>
        </p:nvSpPr>
        <p:spPr>
          <a:xfrm>
            <a:off x="8567737" y="139965"/>
            <a:ext cx="2771775" cy="91440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w="76200">
            <a:solidFill>
              <a:srgbClr val="FF0000"/>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できること</a:t>
            </a:r>
          </a:p>
        </p:txBody>
      </p:sp>
      <p:sp>
        <p:nvSpPr>
          <p:cNvPr id="4" name="正方形/長方形 3">
            <a:extLst>
              <a:ext uri="{FF2B5EF4-FFF2-40B4-BE49-F238E27FC236}">
                <a16:creationId xmlns:a16="http://schemas.microsoft.com/office/drawing/2014/main" id="{93070FE1-D6D5-8867-7528-08AF4375DC11}"/>
              </a:ext>
            </a:extLst>
          </p:cNvPr>
          <p:cNvSpPr/>
          <p:nvPr/>
        </p:nvSpPr>
        <p:spPr>
          <a:xfrm>
            <a:off x="4862227" y="139965"/>
            <a:ext cx="2771775" cy="914400"/>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76200">
            <a:solidFill>
              <a:srgbClr val="1D9EFF"/>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できないこと</a:t>
            </a:r>
          </a:p>
        </p:txBody>
      </p:sp>
      <p:sp>
        <p:nvSpPr>
          <p:cNvPr id="5" name="正方形/長方形 4">
            <a:extLst>
              <a:ext uri="{FF2B5EF4-FFF2-40B4-BE49-F238E27FC236}">
                <a16:creationId xmlns:a16="http://schemas.microsoft.com/office/drawing/2014/main" id="{C3CD9ACB-3461-4AFE-56E4-D7DF82145440}"/>
              </a:ext>
            </a:extLst>
          </p:cNvPr>
          <p:cNvSpPr/>
          <p:nvPr/>
        </p:nvSpPr>
        <p:spPr>
          <a:xfrm>
            <a:off x="1394162" y="1864960"/>
            <a:ext cx="4257675" cy="914400"/>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76200">
            <a:solidFill>
              <a:srgbClr val="FF0066"/>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できたほうがいいこと</a:t>
            </a:r>
          </a:p>
        </p:txBody>
      </p:sp>
      <p:sp>
        <p:nvSpPr>
          <p:cNvPr id="6" name="正方形/長方形 5">
            <a:extLst>
              <a:ext uri="{FF2B5EF4-FFF2-40B4-BE49-F238E27FC236}">
                <a16:creationId xmlns:a16="http://schemas.microsoft.com/office/drawing/2014/main" id="{7951D382-EF50-2522-3D04-FFED2716A0AD}"/>
              </a:ext>
            </a:extLst>
          </p:cNvPr>
          <p:cNvSpPr/>
          <p:nvPr/>
        </p:nvSpPr>
        <p:spPr>
          <a:xfrm>
            <a:off x="6642920" y="1864960"/>
            <a:ext cx="4257675" cy="914400"/>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76200">
            <a:solidFill>
              <a:srgbClr val="003964"/>
            </a:solidFill>
          </a:ln>
          <a:scene3d>
            <a:camera prst="orthographicFront"/>
            <a:lightRig rig="threePt" dir="t"/>
          </a:scene3d>
          <a:sp3d>
            <a:bevelT w="101600" prst="riblet"/>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できなくてもいいこと</a:t>
            </a:r>
          </a:p>
        </p:txBody>
      </p:sp>
      <p:sp>
        <p:nvSpPr>
          <p:cNvPr id="7" name="正方形/長方形 6">
            <a:extLst>
              <a:ext uri="{FF2B5EF4-FFF2-40B4-BE49-F238E27FC236}">
                <a16:creationId xmlns:a16="http://schemas.microsoft.com/office/drawing/2014/main" id="{D5115C61-50F8-DD00-CF5D-BD4E916700DC}"/>
              </a:ext>
            </a:extLst>
          </p:cNvPr>
          <p:cNvSpPr/>
          <p:nvPr/>
        </p:nvSpPr>
        <p:spPr>
          <a:xfrm>
            <a:off x="523685" y="3589955"/>
            <a:ext cx="2743007" cy="914400"/>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76200">
            <a:solidFill>
              <a:srgbClr val="FF5050"/>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できそう</a:t>
            </a:r>
          </a:p>
        </p:txBody>
      </p:sp>
      <p:sp>
        <p:nvSpPr>
          <p:cNvPr id="8" name="正方形/長方形 7">
            <a:extLst>
              <a:ext uri="{FF2B5EF4-FFF2-40B4-BE49-F238E27FC236}">
                <a16:creationId xmlns:a16="http://schemas.microsoft.com/office/drawing/2014/main" id="{C40AE77F-CD6C-7BCE-33EE-A76184F16C50}"/>
              </a:ext>
            </a:extLst>
          </p:cNvPr>
          <p:cNvSpPr/>
          <p:nvPr/>
        </p:nvSpPr>
        <p:spPr>
          <a:xfrm>
            <a:off x="3871145" y="3589955"/>
            <a:ext cx="2771775" cy="914400"/>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76200">
            <a:solidFill>
              <a:srgbClr val="0070C0"/>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できなさそう</a:t>
            </a:r>
          </a:p>
        </p:txBody>
      </p:sp>
      <p:sp>
        <p:nvSpPr>
          <p:cNvPr id="9" name="正方形/長方形 8">
            <a:extLst>
              <a:ext uri="{FF2B5EF4-FFF2-40B4-BE49-F238E27FC236}">
                <a16:creationId xmlns:a16="http://schemas.microsoft.com/office/drawing/2014/main" id="{8814FC5E-EDAF-4B7A-F927-E2DBA489358D}"/>
              </a:ext>
            </a:extLst>
          </p:cNvPr>
          <p:cNvSpPr/>
          <p:nvPr/>
        </p:nvSpPr>
        <p:spPr>
          <a:xfrm>
            <a:off x="528639" y="5314950"/>
            <a:ext cx="2743007" cy="914400"/>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w="76200">
            <a:solidFill>
              <a:srgbClr val="FF0000"/>
            </a:solidFill>
          </a:ln>
          <a:scene3d>
            <a:camera prst="orthographicFront"/>
            <a:lightRig rig="threePt" dir="t"/>
          </a:scene3d>
          <a:sp3d>
            <a:bevelT w="114300" prst="artDeco"/>
          </a:sp3d>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B" panose="02020700000000000000" pitchFamily="17" charset="-128"/>
                <a:ea typeface="UD デジタル 教科書体 N-B" panose="02020700000000000000" pitchFamily="17" charset="-128"/>
              </a:rPr>
              <a:t>できる</a:t>
            </a:r>
          </a:p>
        </p:txBody>
      </p:sp>
      <p:sp>
        <p:nvSpPr>
          <p:cNvPr id="14" name="矢印: 下 13">
            <a:extLst>
              <a:ext uri="{FF2B5EF4-FFF2-40B4-BE49-F238E27FC236}">
                <a16:creationId xmlns:a16="http://schemas.microsoft.com/office/drawing/2014/main" id="{B974FF05-C8F2-0CEC-84E2-547663C75884}"/>
              </a:ext>
            </a:extLst>
          </p:cNvPr>
          <p:cNvSpPr/>
          <p:nvPr/>
        </p:nvSpPr>
        <p:spPr>
          <a:xfrm>
            <a:off x="1582682" y="4667277"/>
            <a:ext cx="625012" cy="48475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4B6B901F-8278-D2BF-76FB-9B005F04DEA2}"/>
              </a:ext>
            </a:extLst>
          </p:cNvPr>
          <p:cNvSpPr/>
          <p:nvPr/>
        </p:nvSpPr>
        <p:spPr>
          <a:xfrm rot="2066521">
            <a:off x="2198735" y="2970949"/>
            <a:ext cx="625012" cy="48475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下 15">
            <a:extLst>
              <a:ext uri="{FF2B5EF4-FFF2-40B4-BE49-F238E27FC236}">
                <a16:creationId xmlns:a16="http://schemas.microsoft.com/office/drawing/2014/main" id="{D6C5AE77-2EB5-A381-0F9F-C7167279EA52}"/>
              </a:ext>
            </a:extLst>
          </p:cNvPr>
          <p:cNvSpPr/>
          <p:nvPr/>
        </p:nvSpPr>
        <p:spPr>
          <a:xfrm rot="19533479" flipH="1">
            <a:off x="4581096" y="2974951"/>
            <a:ext cx="625012" cy="48475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矢印: 下 16">
            <a:extLst>
              <a:ext uri="{FF2B5EF4-FFF2-40B4-BE49-F238E27FC236}">
                <a16:creationId xmlns:a16="http://schemas.microsoft.com/office/drawing/2014/main" id="{C5190A44-902D-9420-DB15-C248079F2EB0}"/>
              </a:ext>
            </a:extLst>
          </p:cNvPr>
          <p:cNvSpPr/>
          <p:nvPr/>
        </p:nvSpPr>
        <p:spPr>
          <a:xfrm rot="19533479" flipH="1">
            <a:off x="6725218" y="1245952"/>
            <a:ext cx="625012" cy="48475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矢印: 下 17">
            <a:extLst>
              <a:ext uri="{FF2B5EF4-FFF2-40B4-BE49-F238E27FC236}">
                <a16:creationId xmlns:a16="http://schemas.microsoft.com/office/drawing/2014/main" id="{19A03BF3-C7E1-94AE-FBC0-D1328C04ED73}"/>
              </a:ext>
            </a:extLst>
          </p:cNvPr>
          <p:cNvSpPr/>
          <p:nvPr/>
        </p:nvSpPr>
        <p:spPr>
          <a:xfrm rot="2066521">
            <a:off x="4944524" y="1245953"/>
            <a:ext cx="625012" cy="48475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吹き出し: 線 20">
            <a:extLst>
              <a:ext uri="{FF2B5EF4-FFF2-40B4-BE49-F238E27FC236}">
                <a16:creationId xmlns:a16="http://schemas.microsoft.com/office/drawing/2014/main" id="{30E8369E-48BB-BF8B-7EF2-255C5F14E2B9}"/>
              </a:ext>
            </a:extLst>
          </p:cNvPr>
          <p:cNvSpPr/>
          <p:nvPr/>
        </p:nvSpPr>
        <p:spPr>
          <a:xfrm>
            <a:off x="4501826" y="4804576"/>
            <a:ext cx="5291138" cy="914399"/>
          </a:xfrm>
          <a:custGeom>
            <a:avLst/>
            <a:gdLst>
              <a:gd name="connsiteX0" fmla="*/ 0 w 5291138"/>
              <a:gd name="connsiteY0" fmla="*/ 0 h 914399"/>
              <a:gd name="connsiteX1" fmla="*/ 534993 w 5291138"/>
              <a:gd name="connsiteY1" fmla="*/ 0 h 914399"/>
              <a:gd name="connsiteX2" fmla="*/ 964163 w 5291138"/>
              <a:gd name="connsiteY2" fmla="*/ 0 h 914399"/>
              <a:gd name="connsiteX3" fmla="*/ 1657890 w 5291138"/>
              <a:gd name="connsiteY3" fmla="*/ 0 h 914399"/>
              <a:gd name="connsiteX4" fmla="*/ 2192883 w 5291138"/>
              <a:gd name="connsiteY4" fmla="*/ 0 h 914399"/>
              <a:gd name="connsiteX5" fmla="*/ 2727876 w 5291138"/>
              <a:gd name="connsiteY5" fmla="*/ 0 h 914399"/>
              <a:gd name="connsiteX6" fmla="*/ 3421603 w 5291138"/>
              <a:gd name="connsiteY6" fmla="*/ 0 h 914399"/>
              <a:gd name="connsiteX7" fmla="*/ 3903684 w 5291138"/>
              <a:gd name="connsiteY7" fmla="*/ 0 h 914399"/>
              <a:gd name="connsiteX8" fmla="*/ 4597411 w 5291138"/>
              <a:gd name="connsiteY8" fmla="*/ 0 h 914399"/>
              <a:gd name="connsiteX9" fmla="*/ 5291138 w 5291138"/>
              <a:gd name="connsiteY9" fmla="*/ 0 h 914399"/>
              <a:gd name="connsiteX10" fmla="*/ 5291138 w 5291138"/>
              <a:gd name="connsiteY10" fmla="*/ 457200 h 914399"/>
              <a:gd name="connsiteX11" fmla="*/ 5291138 w 5291138"/>
              <a:gd name="connsiteY11" fmla="*/ 914399 h 914399"/>
              <a:gd name="connsiteX12" fmla="*/ 4650322 w 5291138"/>
              <a:gd name="connsiteY12" fmla="*/ 914399 h 914399"/>
              <a:gd name="connsiteX13" fmla="*/ 3956595 w 5291138"/>
              <a:gd name="connsiteY13" fmla="*/ 914399 h 914399"/>
              <a:gd name="connsiteX14" fmla="*/ 3262868 w 5291138"/>
              <a:gd name="connsiteY14" fmla="*/ 914399 h 914399"/>
              <a:gd name="connsiteX15" fmla="*/ 2780787 w 5291138"/>
              <a:gd name="connsiteY15" fmla="*/ 914399 h 914399"/>
              <a:gd name="connsiteX16" fmla="*/ 2192883 w 5291138"/>
              <a:gd name="connsiteY16" fmla="*/ 914399 h 914399"/>
              <a:gd name="connsiteX17" fmla="*/ 1499156 w 5291138"/>
              <a:gd name="connsiteY17" fmla="*/ 914399 h 914399"/>
              <a:gd name="connsiteX18" fmla="*/ 911252 w 5291138"/>
              <a:gd name="connsiteY18" fmla="*/ 914399 h 914399"/>
              <a:gd name="connsiteX19" fmla="*/ 0 w 5291138"/>
              <a:gd name="connsiteY19" fmla="*/ 914399 h 914399"/>
              <a:gd name="connsiteX20" fmla="*/ 0 w 5291138"/>
              <a:gd name="connsiteY20" fmla="*/ 475487 h 914399"/>
              <a:gd name="connsiteX21" fmla="*/ 0 w 5291138"/>
              <a:gd name="connsiteY21" fmla="*/ 0 h 914399"/>
              <a:gd name="connsiteX0" fmla="*/ 0 w 5291138"/>
              <a:gd name="connsiteY0" fmla="*/ 484211 h 914399"/>
              <a:gd name="connsiteX1" fmla="*/ -596872 w 5291138"/>
              <a:gd name="connsiteY1" fmla="*/ 348499 h 914399"/>
              <a:gd name="connsiteX2" fmla="*/ -1171638 w 5291138"/>
              <a:gd name="connsiteY2" fmla="*/ 217814 h 914399"/>
              <a:gd name="connsiteX3" fmla="*/ -1724297 w 5291138"/>
              <a:gd name="connsiteY3" fmla="*/ 92155 h 914399"/>
              <a:gd name="connsiteX4" fmla="*/ -2210637 w 5291138"/>
              <a:gd name="connsiteY4" fmla="*/ -18425 h 91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1138" h="914399" extrusionOk="0">
                <a:moveTo>
                  <a:pt x="0" y="0"/>
                </a:moveTo>
                <a:cubicBezTo>
                  <a:pt x="137195" y="-22663"/>
                  <a:pt x="303100" y="40401"/>
                  <a:pt x="534993" y="0"/>
                </a:cubicBezTo>
                <a:cubicBezTo>
                  <a:pt x="766886" y="-40401"/>
                  <a:pt x="838401" y="478"/>
                  <a:pt x="964163" y="0"/>
                </a:cubicBezTo>
                <a:cubicBezTo>
                  <a:pt x="1089925" y="-478"/>
                  <a:pt x="1518565" y="54727"/>
                  <a:pt x="1657890" y="0"/>
                </a:cubicBezTo>
                <a:cubicBezTo>
                  <a:pt x="1797215" y="-54727"/>
                  <a:pt x="1945727" y="32752"/>
                  <a:pt x="2192883" y="0"/>
                </a:cubicBezTo>
                <a:cubicBezTo>
                  <a:pt x="2440039" y="-32752"/>
                  <a:pt x="2583399" y="11469"/>
                  <a:pt x="2727876" y="0"/>
                </a:cubicBezTo>
                <a:cubicBezTo>
                  <a:pt x="2872353" y="-11469"/>
                  <a:pt x="3156185" y="82749"/>
                  <a:pt x="3421603" y="0"/>
                </a:cubicBezTo>
                <a:cubicBezTo>
                  <a:pt x="3687021" y="-82749"/>
                  <a:pt x="3762208" y="16884"/>
                  <a:pt x="3903684" y="0"/>
                </a:cubicBezTo>
                <a:cubicBezTo>
                  <a:pt x="4045160" y="-16884"/>
                  <a:pt x="4252094" y="66715"/>
                  <a:pt x="4597411" y="0"/>
                </a:cubicBezTo>
                <a:cubicBezTo>
                  <a:pt x="4942728" y="-66715"/>
                  <a:pt x="4968988" y="3009"/>
                  <a:pt x="5291138" y="0"/>
                </a:cubicBezTo>
                <a:cubicBezTo>
                  <a:pt x="5339941" y="142465"/>
                  <a:pt x="5271767" y="333030"/>
                  <a:pt x="5291138" y="457200"/>
                </a:cubicBezTo>
                <a:cubicBezTo>
                  <a:pt x="5310509" y="581370"/>
                  <a:pt x="5243432" y="698696"/>
                  <a:pt x="5291138" y="914399"/>
                </a:cubicBezTo>
                <a:cubicBezTo>
                  <a:pt x="5027256" y="981473"/>
                  <a:pt x="4799702" y="870114"/>
                  <a:pt x="4650322" y="914399"/>
                </a:cubicBezTo>
                <a:cubicBezTo>
                  <a:pt x="4500942" y="958684"/>
                  <a:pt x="4280372" y="873240"/>
                  <a:pt x="3956595" y="914399"/>
                </a:cubicBezTo>
                <a:cubicBezTo>
                  <a:pt x="3632818" y="955558"/>
                  <a:pt x="3425411" y="864057"/>
                  <a:pt x="3262868" y="914399"/>
                </a:cubicBezTo>
                <a:cubicBezTo>
                  <a:pt x="3100325" y="964741"/>
                  <a:pt x="2911778" y="890243"/>
                  <a:pt x="2780787" y="914399"/>
                </a:cubicBezTo>
                <a:cubicBezTo>
                  <a:pt x="2649796" y="938555"/>
                  <a:pt x="2361108" y="911725"/>
                  <a:pt x="2192883" y="914399"/>
                </a:cubicBezTo>
                <a:cubicBezTo>
                  <a:pt x="2024658" y="917073"/>
                  <a:pt x="1825026" y="866012"/>
                  <a:pt x="1499156" y="914399"/>
                </a:cubicBezTo>
                <a:cubicBezTo>
                  <a:pt x="1173286" y="962786"/>
                  <a:pt x="1158429" y="866009"/>
                  <a:pt x="911252" y="914399"/>
                </a:cubicBezTo>
                <a:cubicBezTo>
                  <a:pt x="664075" y="962789"/>
                  <a:pt x="195158" y="862489"/>
                  <a:pt x="0" y="914399"/>
                </a:cubicBezTo>
                <a:cubicBezTo>
                  <a:pt x="-3062" y="696637"/>
                  <a:pt x="19394" y="654899"/>
                  <a:pt x="0" y="475487"/>
                </a:cubicBezTo>
                <a:cubicBezTo>
                  <a:pt x="-19394" y="296075"/>
                  <a:pt x="41632" y="218187"/>
                  <a:pt x="0" y="0"/>
                </a:cubicBezTo>
                <a:close/>
              </a:path>
              <a:path w="5291138" h="914399" fill="none" extrusionOk="0">
                <a:moveTo>
                  <a:pt x="0" y="484211"/>
                </a:moveTo>
                <a:cubicBezTo>
                  <a:pt x="-138439" y="480456"/>
                  <a:pt x="-351189" y="358186"/>
                  <a:pt x="-596872" y="348499"/>
                </a:cubicBezTo>
                <a:cubicBezTo>
                  <a:pt x="-842555" y="338813"/>
                  <a:pt x="-912792" y="223684"/>
                  <a:pt x="-1171638" y="217814"/>
                </a:cubicBezTo>
                <a:cubicBezTo>
                  <a:pt x="-1430484" y="211944"/>
                  <a:pt x="-1540121" y="123083"/>
                  <a:pt x="-1724297" y="92155"/>
                </a:cubicBezTo>
                <a:cubicBezTo>
                  <a:pt x="-1908473" y="61227"/>
                  <a:pt x="-2091416" y="-47033"/>
                  <a:pt x="-2210637" y="-18425"/>
                </a:cubicBezTo>
              </a:path>
            </a:pathLst>
          </a:custGeom>
          <a:noFill/>
          <a:ln w="38100">
            <a:extLst>
              <a:ext uri="{C807C97D-BFC1-408E-A445-0C87EB9F89A2}">
                <ask:lineSketchStyleProps xmlns:ask="http://schemas.microsoft.com/office/drawing/2018/sketchyshapes" sd="1219033472">
                  <a:prstGeom prst="borderCallout1">
                    <a:avLst>
                      <a:gd name="adj1" fmla="val 52954"/>
                      <a:gd name="adj2" fmla="val 0"/>
                      <a:gd name="adj3" fmla="val -2015"/>
                      <a:gd name="adj4" fmla="val -41780"/>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kumimoji="1" lang="ja-JP" altLang="en-US" sz="3600" dirty="0">
              <a:solidFill>
                <a:srgbClr val="FF0066"/>
              </a:solidFill>
              <a:latin typeface="UD デジタル 教科書体 N-B" panose="02020700000000000000" pitchFamily="17" charset="-128"/>
              <a:ea typeface="UD デジタル 教科書体 N-B" panose="02020700000000000000" pitchFamily="17" charset="-128"/>
            </a:endParaRPr>
          </a:p>
        </p:txBody>
      </p:sp>
      <p:pic>
        <p:nvPicPr>
          <p:cNvPr id="25" name="図 24" descr="アイコン&#10;&#10;自動的に生成された説明">
            <a:extLst>
              <a:ext uri="{FF2B5EF4-FFF2-40B4-BE49-F238E27FC236}">
                <a16:creationId xmlns:a16="http://schemas.microsoft.com/office/drawing/2014/main" id="{5C0844DF-44C6-5206-DA59-DF8357302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3832" y="4205287"/>
            <a:ext cx="1533526" cy="1533526"/>
          </a:xfrm>
          <a:prstGeom prst="rect">
            <a:avLst/>
          </a:prstGeom>
        </p:spPr>
      </p:pic>
      <p:pic>
        <p:nvPicPr>
          <p:cNvPr id="27" name="図 26" descr="クマの人形と文字の加工写真&#10;&#10;中程度の精度で自動的に生成された説明">
            <a:extLst>
              <a:ext uri="{FF2B5EF4-FFF2-40B4-BE49-F238E27FC236}">
                <a16:creationId xmlns:a16="http://schemas.microsoft.com/office/drawing/2014/main" id="{1334976B-5E69-B41E-56D2-7CD078E47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1294" y="139965"/>
            <a:ext cx="819150" cy="932466"/>
          </a:xfrm>
          <a:prstGeom prst="rect">
            <a:avLst/>
          </a:prstGeom>
        </p:spPr>
      </p:pic>
      <p:pic>
        <p:nvPicPr>
          <p:cNvPr id="29" name="図 28" descr="アイコン&#10;&#10;自動的に生成された説明">
            <a:extLst>
              <a:ext uri="{FF2B5EF4-FFF2-40B4-BE49-F238E27FC236}">
                <a16:creationId xmlns:a16="http://schemas.microsoft.com/office/drawing/2014/main" id="{0F04E177-4A6D-4900-E211-3C931B1BE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453044" y="261500"/>
            <a:ext cx="698183" cy="671330"/>
          </a:xfrm>
          <a:prstGeom prst="rect">
            <a:avLst/>
          </a:prstGeom>
        </p:spPr>
      </p:pic>
      <p:pic>
        <p:nvPicPr>
          <p:cNvPr id="30" name="図 29" descr="アイコン&#10;&#10;自動的に生成された説明">
            <a:extLst>
              <a:ext uri="{FF2B5EF4-FFF2-40B4-BE49-F238E27FC236}">
                <a16:creationId xmlns:a16="http://schemas.microsoft.com/office/drawing/2014/main" id="{12E4E021-8C41-77FA-0BFF-CF7E42F65E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462775" y="5436485"/>
            <a:ext cx="698183" cy="671330"/>
          </a:xfrm>
          <a:prstGeom prst="rect">
            <a:avLst/>
          </a:prstGeom>
        </p:spPr>
      </p:pic>
    </p:spTree>
    <p:extLst>
      <p:ext uri="{BB962C8B-B14F-4D97-AF65-F5344CB8AC3E}">
        <p14:creationId xmlns:p14="http://schemas.microsoft.com/office/powerpoint/2010/main" val="225057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4" grpId="0" animBg="1"/>
      <p:bldP spid="15" grpId="0" animBg="1"/>
      <p:bldP spid="16" grpId="0" animBg="1"/>
      <p:bldP spid="17" grpId="0" animBg="1"/>
      <p:bldP spid="18"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A3FFCC30-2C20-0F22-F196-B3163E4811C8}"/>
              </a:ext>
            </a:extLst>
          </p:cNvPr>
          <p:cNvSpPr>
            <a:spLocks noGrp="1"/>
          </p:cNvSpPr>
          <p:nvPr>
            <p:ph type="title"/>
          </p:nvPr>
        </p:nvSpPr>
        <p:spPr>
          <a:xfrm>
            <a:off x="1207658" y="1770292"/>
            <a:ext cx="9161488" cy="1109076"/>
          </a:xfrm>
        </p:spPr>
        <p:txBody>
          <a:bodyPr vert="horz" lIns="91440" tIns="45720" rIns="91440" bIns="45720" rtlCol="0" anchor="b">
            <a:normAutofit fontScale="90000"/>
          </a:bodyPr>
          <a:lstStyle/>
          <a:p>
            <a:r>
              <a:rPr lang="ja-JP" altLang="en-US" sz="6000" dirty="0">
                <a:solidFill>
                  <a:schemeClr val="tx1">
                    <a:lumMod val="85000"/>
                    <a:lumOff val="15000"/>
                  </a:schemeClr>
                </a:solidFill>
                <a:latin typeface="UD デジタル 教科書体 N-B" panose="02020700000000000000" pitchFamily="17" charset="-128"/>
                <a:ea typeface="UD デジタル 教科書体 N-B" panose="02020700000000000000" pitchFamily="17" charset="-128"/>
              </a:rPr>
              <a:t>具体的な支援方法を考える</a:t>
            </a:r>
          </a:p>
        </p:txBody>
      </p:sp>
      <p:sp>
        <p:nvSpPr>
          <p:cNvPr id="18" name="Rectangle 1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0" name="Rectangle 1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3" name="図 2" descr="スーツを着た男性の人形&#10;&#10;中程度の精度で自動的に生成された説明">
            <a:extLst>
              <a:ext uri="{FF2B5EF4-FFF2-40B4-BE49-F238E27FC236}">
                <a16:creationId xmlns:a16="http://schemas.microsoft.com/office/drawing/2014/main" id="{09EAA609-8577-2693-D775-12F49E6D1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8402" y="3200400"/>
            <a:ext cx="3326130" cy="3429000"/>
          </a:xfrm>
          <a:prstGeom prst="rect">
            <a:avLst/>
          </a:prstGeom>
        </p:spPr>
      </p:pic>
      <p:pic>
        <p:nvPicPr>
          <p:cNvPr id="6" name="図 5" descr="おもちゃ, 人形, 服を着た, 衣類 が含まれている画像&#10;&#10;自動的に生成された説明">
            <a:extLst>
              <a:ext uri="{FF2B5EF4-FFF2-40B4-BE49-F238E27FC236}">
                <a16:creationId xmlns:a16="http://schemas.microsoft.com/office/drawing/2014/main" id="{394D5BAD-06A2-DF86-4849-B21159FB48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7634" y="3506724"/>
            <a:ext cx="3139867" cy="3236976"/>
          </a:xfrm>
          <a:prstGeom prst="rect">
            <a:avLst/>
          </a:prstGeom>
        </p:spPr>
      </p:pic>
    </p:spTree>
    <p:extLst>
      <p:ext uri="{BB962C8B-B14F-4D97-AF65-F5344CB8AC3E}">
        <p14:creationId xmlns:p14="http://schemas.microsoft.com/office/powerpoint/2010/main" val="200445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93D3C-1784-3566-1D92-A2063C8FAABD}"/>
              </a:ext>
            </a:extLst>
          </p:cNvPr>
          <p:cNvSpPr>
            <a:spLocks noGrp="1"/>
          </p:cNvSpPr>
          <p:nvPr>
            <p:ph type="title" idx="4294967295"/>
          </p:nvPr>
        </p:nvSpPr>
        <p:spPr>
          <a:xfrm>
            <a:off x="1066800" y="285750"/>
            <a:ext cx="10058400" cy="877887"/>
          </a:xfrm>
        </p:spPr>
        <p:txBody>
          <a:bodyPr/>
          <a:lstStyle/>
          <a:p>
            <a:pPr algn="ctr"/>
            <a:r>
              <a:rPr lang="ja-JP" altLang="en-US" dirty="0">
                <a:latin typeface="UD デジタル 教科書体 N-B" panose="02020700000000000000" pitchFamily="17" charset="-128"/>
                <a:ea typeface="UD デジタル 教科書体 N-B" panose="02020700000000000000" pitchFamily="17" charset="-128"/>
              </a:rPr>
              <a:t>支援事例①漢字が定着しない</a:t>
            </a:r>
          </a:p>
        </p:txBody>
      </p:sp>
      <p:sp>
        <p:nvSpPr>
          <p:cNvPr id="3" name="縦書きテキスト プレースホルダー 2">
            <a:extLst>
              <a:ext uri="{FF2B5EF4-FFF2-40B4-BE49-F238E27FC236}">
                <a16:creationId xmlns:a16="http://schemas.microsoft.com/office/drawing/2014/main" id="{4B14A87F-3148-DD93-0054-F885819E4FEF}"/>
              </a:ext>
            </a:extLst>
          </p:cNvPr>
          <p:cNvSpPr>
            <a:spLocks noGrp="1"/>
          </p:cNvSpPr>
          <p:nvPr>
            <p:ph type="body" orient="vert" idx="4294967295"/>
          </p:nvPr>
        </p:nvSpPr>
        <p:spPr>
          <a:xfrm>
            <a:off x="457200" y="1417637"/>
            <a:ext cx="10934700" cy="4022725"/>
          </a:xfrm>
        </p:spPr>
        <p:txBody>
          <a:bodyPr vert="horz">
            <a:normAutofit/>
          </a:bodyPr>
          <a:lstStyle/>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〇アセスメントポイント〇</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・練習はどのくらいしているか　・どこまで習得しているのか</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・どんな状況なら書けるのか　・読み方と文字が結びついているか</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・答えと違っていることに気付いているか</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・字の位置、数、関係がわかっているか</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・学習以外の場面での気になる点はないか</a:t>
            </a:r>
            <a:endParaRPr lang="en-US" altLang="ja-JP" sz="2800" dirty="0">
              <a:latin typeface="UD デジタル 教科書体 N-B" panose="02020700000000000000" pitchFamily="17" charset="-128"/>
              <a:ea typeface="UD デジタル 教科書体 N-B" panose="02020700000000000000" pitchFamily="17" charset="-128"/>
            </a:endParaRPr>
          </a:p>
        </p:txBody>
      </p:sp>
      <p:pic>
        <p:nvPicPr>
          <p:cNvPr id="5" name="図 4" descr="Cgで描かれたアニメ&#10;&#10;中程度の精度で自動的に生成された説明">
            <a:extLst>
              <a:ext uri="{FF2B5EF4-FFF2-40B4-BE49-F238E27FC236}">
                <a16:creationId xmlns:a16="http://schemas.microsoft.com/office/drawing/2014/main" id="{F6505FA2-9FB8-7674-4F2F-B954399E3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9250" y="3352800"/>
            <a:ext cx="2724150" cy="2724150"/>
          </a:xfrm>
          <a:prstGeom prst="rect">
            <a:avLst/>
          </a:prstGeom>
        </p:spPr>
      </p:pic>
    </p:spTree>
    <p:extLst>
      <p:ext uri="{BB962C8B-B14F-4D97-AF65-F5344CB8AC3E}">
        <p14:creationId xmlns:p14="http://schemas.microsoft.com/office/powerpoint/2010/main" val="867157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93D3C-1784-3566-1D92-A2063C8FAABD}"/>
              </a:ext>
            </a:extLst>
          </p:cNvPr>
          <p:cNvSpPr>
            <a:spLocks noGrp="1"/>
          </p:cNvSpPr>
          <p:nvPr>
            <p:ph type="title" idx="4294967295"/>
          </p:nvPr>
        </p:nvSpPr>
        <p:spPr>
          <a:xfrm>
            <a:off x="1219202" y="233934"/>
            <a:ext cx="10058400" cy="851593"/>
          </a:xfrm>
        </p:spPr>
        <p:txBody>
          <a:bodyPr/>
          <a:lstStyle/>
          <a:p>
            <a:pPr algn="ctr"/>
            <a:r>
              <a:rPr lang="ja-JP" altLang="en-US" dirty="0">
                <a:latin typeface="UD デジタル 教科書体 N-B" panose="02020700000000000000" pitchFamily="17" charset="-128"/>
                <a:ea typeface="UD デジタル 教科書体 N-B" panose="02020700000000000000" pitchFamily="17" charset="-128"/>
              </a:rPr>
              <a:t>支援事例①漢字が定着しない</a:t>
            </a:r>
          </a:p>
        </p:txBody>
      </p:sp>
      <p:sp>
        <p:nvSpPr>
          <p:cNvPr id="3" name="縦書きテキスト プレースホルダー 2">
            <a:extLst>
              <a:ext uri="{FF2B5EF4-FFF2-40B4-BE49-F238E27FC236}">
                <a16:creationId xmlns:a16="http://schemas.microsoft.com/office/drawing/2014/main" id="{4B14A87F-3148-DD93-0054-F885819E4FEF}"/>
              </a:ext>
            </a:extLst>
          </p:cNvPr>
          <p:cNvSpPr>
            <a:spLocks noGrp="1"/>
          </p:cNvSpPr>
          <p:nvPr>
            <p:ph type="body" orient="vert" idx="4294967295"/>
          </p:nvPr>
        </p:nvSpPr>
        <p:spPr>
          <a:xfrm>
            <a:off x="476250" y="1210634"/>
            <a:ext cx="10934700" cy="4022725"/>
          </a:xfrm>
        </p:spPr>
        <p:txBody>
          <a:bodyPr vert="horz">
            <a:normAutofit/>
          </a:bodyPr>
          <a:lstStyle/>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〇支援の方法案〇</a:t>
            </a:r>
            <a:endParaRPr lang="en-US" altLang="ja-JP" sz="2800" dirty="0">
              <a:latin typeface="UD デジタル 教科書体 N-B" panose="02020700000000000000" pitchFamily="17" charset="-128"/>
              <a:ea typeface="UD デジタル 教科書体 N-B" panose="02020700000000000000" pitchFamily="17" charset="-128"/>
            </a:endParaRPr>
          </a:p>
        </p:txBody>
      </p:sp>
      <p:pic>
        <p:nvPicPr>
          <p:cNvPr id="5" name="図 4" descr="テーブル&#10;&#10;自動的に生成された説明">
            <a:extLst>
              <a:ext uri="{FF2B5EF4-FFF2-40B4-BE49-F238E27FC236}">
                <a16:creationId xmlns:a16="http://schemas.microsoft.com/office/drawing/2014/main" id="{D8F5A062-13EB-10A7-9789-6FBA2FEA4515}"/>
              </a:ext>
            </a:extLst>
          </p:cNvPr>
          <p:cNvPicPr>
            <a:picLocks noChangeAspect="1"/>
          </p:cNvPicPr>
          <p:nvPr/>
        </p:nvPicPr>
        <p:blipFill rotWithShape="1">
          <a:blip r:embed="rId3">
            <a:extLst>
              <a:ext uri="{28A0092B-C50C-407E-A947-70E740481C1C}">
                <a14:useLocalDpi xmlns:a14="http://schemas.microsoft.com/office/drawing/2010/main" val="0"/>
              </a:ext>
            </a:extLst>
          </a:blip>
          <a:srcRect t="5957" r="7619"/>
          <a:stretch/>
        </p:blipFill>
        <p:spPr>
          <a:xfrm>
            <a:off x="6248402" y="2203385"/>
            <a:ext cx="5400388" cy="3625775"/>
          </a:xfrm>
          <a:prstGeom prst="rect">
            <a:avLst/>
          </a:prstGeom>
        </p:spPr>
      </p:pic>
      <p:pic>
        <p:nvPicPr>
          <p:cNvPr id="7" name="図 6" descr="ホワイトボードに書かれた文字&#10;&#10;自動的に生成された説明">
            <a:extLst>
              <a:ext uri="{FF2B5EF4-FFF2-40B4-BE49-F238E27FC236}">
                <a16:creationId xmlns:a16="http://schemas.microsoft.com/office/drawing/2014/main" id="{F358F575-B4A5-A172-C225-601329D17926}"/>
              </a:ext>
            </a:extLst>
          </p:cNvPr>
          <p:cNvPicPr>
            <a:picLocks noChangeAspect="1"/>
          </p:cNvPicPr>
          <p:nvPr/>
        </p:nvPicPr>
        <p:blipFill rotWithShape="1">
          <a:blip r:embed="rId4">
            <a:extLst>
              <a:ext uri="{28A0092B-C50C-407E-A947-70E740481C1C}">
                <a14:useLocalDpi xmlns:a14="http://schemas.microsoft.com/office/drawing/2010/main" val="0"/>
              </a:ext>
            </a:extLst>
          </a:blip>
          <a:srcRect t="16389" b="7222"/>
          <a:stretch/>
        </p:blipFill>
        <p:spPr>
          <a:xfrm>
            <a:off x="1049828" y="1812012"/>
            <a:ext cx="4893772" cy="3738298"/>
          </a:xfrm>
          <a:prstGeom prst="rect">
            <a:avLst/>
          </a:prstGeom>
        </p:spPr>
      </p:pic>
      <p:sp>
        <p:nvSpPr>
          <p:cNvPr id="8" name="テキスト ボックス 7">
            <a:extLst>
              <a:ext uri="{FF2B5EF4-FFF2-40B4-BE49-F238E27FC236}">
                <a16:creationId xmlns:a16="http://schemas.microsoft.com/office/drawing/2014/main" id="{8A929F97-5E1B-0879-71DB-708471552D1B}"/>
              </a:ext>
            </a:extLst>
          </p:cNvPr>
          <p:cNvSpPr txBox="1"/>
          <p:nvPr/>
        </p:nvSpPr>
        <p:spPr>
          <a:xfrm>
            <a:off x="3004870" y="5867260"/>
            <a:ext cx="9187130" cy="369332"/>
          </a:xfrm>
          <a:prstGeom prst="rect">
            <a:avLst/>
          </a:prstGeom>
          <a:noFill/>
        </p:spPr>
        <p:txBody>
          <a:bodyPr wrap="none" rtlCol="0">
            <a:spAutoFit/>
          </a:bodyPr>
          <a:lstStyle/>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見本がないと間違える場合は漢字ノートではなく、なぞり書きの漢字ドリルを使う。</a:t>
            </a: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9" name="テキスト ボックス 8">
            <a:extLst>
              <a:ext uri="{FF2B5EF4-FFF2-40B4-BE49-F238E27FC236}">
                <a16:creationId xmlns:a16="http://schemas.microsoft.com/office/drawing/2014/main" id="{907CBD79-7BBE-C1A3-9087-CC48E529B020}"/>
              </a:ext>
            </a:extLst>
          </p:cNvPr>
          <p:cNvSpPr txBox="1"/>
          <p:nvPr/>
        </p:nvSpPr>
        <p:spPr>
          <a:xfrm>
            <a:off x="532207" y="1903751"/>
            <a:ext cx="461665" cy="3554819"/>
          </a:xfrm>
          <a:prstGeom prst="rect">
            <a:avLst/>
          </a:prstGeom>
          <a:noFill/>
        </p:spPr>
        <p:txBody>
          <a:bodyPr vert="eaVert" wrap="none" rtlCol="0">
            <a:spAutoFit/>
          </a:bodyPr>
          <a:lstStyle/>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単漢字ではなく熟語で覚えさせる</a:t>
            </a:r>
            <a:endParaRPr lang="en-US" altLang="ja-JP" sz="18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49721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93D3C-1784-3566-1D92-A2063C8FAABD}"/>
              </a:ext>
            </a:extLst>
          </p:cNvPr>
          <p:cNvSpPr>
            <a:spLocks noGrp="1"/>
          </p:cNvSpPr>
          <p:nvPr>
            <p:ph type="title" idx="4294967295"/>
          </p:nvPr>
        </p:nvSpPr>
        <p:spPr>
          <a:xfrm>
            <a:off x="0" y="285750"/>
            <a:ext cx="12192000" cy="877887"/>
          </a:xfrm>
        </p:spPr>
        <p:txBody>
          <a:bodyPr>
            <a:normAutofit/>
          </a:bodyPr>
          <a:lstStyle/>
          <a:p>
            <a:pPr algn="ctr"/>
            <a:r>
              <a:rPr lang="ja-JP" altLang="en-US" dirty="0">
                <a:latin typeface="UD デジタル 教科書体 N-B" panose="02020700000000000000" pitchFamily="17" charset="-128"/>
                <a:ea typeface="UD デジタル 教科書体 N-B" panose="02020700000000000000" pitchFamily="17" charset="-128"/>
              </a:rPr>
              <a:t>支援事例①感情のコントロールが難しい</a:t>
            </a:r>
          </a:p>
        </p:txBody>
      </p:sp>
      <p:sp>
        <p:nvSpPr>
          <p:cNvPr id="3" name="縦書きテキスト プレースホルダー 2">
            <a:extLst>
              <a:ext uri="{FF2B5EF4-FFF2-40B4-BE49-F238E27FC236}">
                <a16:creationId xmlns:a16="http://schemas.microsoft.com/office/drawing/2014/main" id="{4B14A87F-3148-DD93-0054-F885819E4FEF}"/>
              </a:ext>
            </a:extLst>
          </p:cNvPr>
          <p:cNvSpPr>
            <a:spLocks noGrp="1"/>
          </p:cNvSpPr>
          <p:nvPr>
            <p:ph type="body" orient="vert" idx="4294967295"/>
          </p:nvPr>
        </p:nvSpPr>
        <p:spPr>
          <a:xfrm>
            <a:off x="457200" y="1777541"/>
            <a:ext cx="10934700" cy="4792663"/>
          </a:xfrm>
        </p:spPr>
        <p:txBody>
          <a:bodyPr vert="horz">
            <a:normAutofit/>
          </a:bodyPr>
          <a:lstStyle/>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〇アセスメントポイント〇</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・どんな場面、人、時間、活動などで感情の起伏があるか</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・落ち着いて活動できるときはどんなときか</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・見たり、聞いたり、想像したりする力がどのくらいあるか</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・感情のコントロールがどのくらいできるか</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・自分の問題点をどのように認識しているか（認識できているか）</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・人とのコミュニケーションの仕方（対人トラブルの場合）</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r>
              <a:rPr lang="en-US" altLang="ja-JP" sz="2800" dirty="0">
                <a:latin typeface="UD デジタル 教科書体 N-B" panose="02020700000000000000" pitchFamily="17" charset="-128"/>
                <a:ea typeface="UD デジタル 教科書体 N-B" panose="02020700000000000000" pitchFamily="17" charset="-128"/>
              </a:rPr>
              <a:t>※</a:t>
            </a:r>
            <a:r>
              <a:rPr lang="ja-JP" altLang="en-US" sz="2800" dirty="0">
                <a:latin typeface="UD デジタル 教科書体 N-B" panose="02020700000000000000" pitchFamily="17" charset="-128"/>
                <a:ea typeface="UD デジタル 教科書体 N-B" panose="02020700000000000000" pitchFamily="17" charset="-128"/>
              </a:rPr>
              <a:t>身体の不器用さがないか（身体能力）</a:t>
            </a:r>
            <a:endParaRPr lang="en-US" altLang="ja-JP" sz="2800" dirty="0">
              <a:latin typeface="UD デジタル 教科書体 N-B" panose="02020700000000000000" pitchFamily="17" charset="-128"/>
              <a:ea typeface="UD デジタル 教科書体 N-B" panose="02020700000000000000" pitchFamily="17" charset="-128"/>
            </a:endParaRPr>
          </a:p>
          <a:p>
            <a:pPr marL="0" indent="0">
              <a:buNone/>
            </a:pP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4" name="タイトル 1">
            <a:extLst>
              <a:ext uri="{FF2B5EF4-FFF2-40B4-BE49-F238E27FC236}">
                <a16:creationId xmlns:a16="http://schemas.microsoft.com/office/drawing/2014/main" id="{8897692A-F828-6200-FC9C-2A141AC2A0CF}"/>
              </a:ext>
            </a:extLst>
          </p:cNvPr>
          <p:cNvSpPr txBox="1">
            <a:spLocks/>
          </p:cNvSpPr>
          <p:nvPr/>
        </p:nvSpPr>
        <p:spPr>
          <a:xfrm>
            <a:off x="4095750" y="899654"/>
            <a:ext cx="6343650" cy="6200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b="1" dirty="0">
                <a:latin typeface="UD デジタル 教科書体 N-B" panose="02020700000000000000" pitchFamily="17" charset="-128"/>
                <a:ea typeface="UD デジタル 教科書体 N-B" panose="02020700000000000000" pitchFamily="17" charset="-128"/>
              </a:rPr>
              <a:t>暴言や暴力などの他害行動がある場合</a:t>
            </a:r>
          </a:p>
        </p:txBody>
      </p:sp>
    </p:spTree>
    <p:extLst>
      <p:ext uri="{BB962C8B-B14F-4D97-AF65-F5344CB8AC3E}">
        <p14:creationId xmlns:p14="http://schemas.microsoft.com/office/powerpoint/2010/main" val="3555997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a:extLst>
              <a:ext uri="{FF2B5EF4-FFF2-40B4-BE49-F238E27FC236}">
                <a16:creationId xmlns:a16="http://schemas.microsoft.com/office/drawing/2014/main" id="{4B14A87F-3148-DD93-0054-F885819E4FEF}"/>
              </a:ext>
            </a:extLst>
          </p:cNvPr>
          <p:cNvSpPr>
            <a:spLocks noGrp="1"/>
          </p:cNvSpPr>
          <p:nvPr>
            <p:ph type="body" orient="vert" idx="4294967295"/>
          </p:nvPr>
        </p:nvSpPr>
        <p:spPr>
          <a:xfrm>
            <a:off x="476250" y="1210634"/>
            <a:ext cx="10934700" cy="4022725"/>
          </a:xfrm>
        </p:spPr>
        <p:txBody>
          <a:bodyPr vert="horz">
            <a:normAutofit/>
          </a:bodyPr>
          <a:lstStyle/>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〇支援の方法案〇</a:t>
            </a: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10" name="タイトル 1">
            <a:extLst>
              <a:ext uri="{FF2B5EF4-FFF2-40B4-BE49-F238E27FC236}">
                <a16:creationId xmlns:a16="http://schemas.microsoft.com/office/drawing/2014/main" id="{141444D9-AEF3-8510-64F3-FE3CB9662100}"/>
              </a:ext>
            </a:extLst>
          </p:cNvPr>
          <p:cNvSpPr txBox="1">
            <a:spLocks/>
          </p:cNvSpPr>
          <p:nvPr/>
        </p:nvSpPr>
        <p:spPr>
          <a:xfrm>
            <a:off x="0" y="285750"/>
            <a:ext cx="12192000" cy="8778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dirty="0">
                <a:latin typeface="UD デジタル 教科書体 N-B" panose="02020700000000000000" pitchFamily="17" charset="-128"/>
                <a:ea typeface="UD デジタル 教科書体 N-B" panose="02020700000000000000" pitchFamily="17" charset="-128"/>
              </a:rPr>
              <a:t>支援事例①感情のコントロールが難しい</a:t>
            </a:r>
          </a:p>
        </p:txBody>
      </p:sp>
      <p:sp>
        <p:nvSpPr>
          <p:cNvPr id="2" name="正方形/長方形 1">
            <a:extLst>
              <a:ext uri="{FF2B5EF4-FFF2-40B4-BE49-F238E27FC236}">
                <a16:creationId xmlns:a16="http://schemas.microsoft.com/office/drawing/2014/main" id="{36A391B7-BD4F-F957-DA05-5ADBEA4B3BE9}"/>
              </a:ext>
            </a:extLst>
          </p:cNvPr>
          <p:cNvSpPr/>
          <p:nvPr/>
        </p:nvSpPr>
        <p:spPr>
          <a:xfrm>
            <a:off x="1219200" y="2492044"/>
            <a:ext cx="9753600" cy="914400"/>
          </a:xfrm>
          <a:custGeom>
            <a:avLst/>
            <a:gdLst>
              <a:gd name="connsiteX0" fmla="*/ 0 w 9753600"/>
              <a:gd name="connsiteY0" fmla="*/ 0 h 914400"/>
              <a:gd name="connsiteX1" fmla="*/ 501614 w 9753600"/>
              <a:gd name="connsiteY1" fmla="*/ 0 h 914400"/>
              <a:gd name="connsiteX2" fmla="*/ 1003227 w 9753600"/>
              <a:gd name="connsiteY2" fmla="*/ 0 h 914400"/>
              <a:gd name="connsiteX3" fmla="*/ 1602377 w 9753600"/>
              <a:gd name="connsiteY3" fmla="*/ 0 h 914400"/>
              <a:gd name="connsiteX4" fmla="*/ 2396599 w 9753600"/>
              <a:gd name="connsiteY4" fmla="*/ 0 h 914400"/>
              <a:gd name="connsiteX5" fmla="*/ 2800677 w 9753600"/>
              <a:gd name="connsiteY5" fmla="*/ 0 h 914400"/>
              <a:gd name="connsiteX6" fmla="*/ 3302290 w 9753600"/>
              <a:gd name="connsiteY6" fmla="*/ 0 h 914400"/>
              <a:gd name="connsiteX7" fmla="*/ 4096512 w 9753600"/>
              <a:gd name="connsiteY7" fmla="*/ 0 h 914400"/>
              <a:gd name="connsiteX8" fmla="*/ 4695662 w 9753600"/>
              <a:gd name="connsiteY8" fmla="*/ 0 h 914400"/>
              <a:gd name="connsiteX9" fmla="*/ 5587419 w 9753600"/>
              <a:gd name="connsiteY9" fmla="*/ 0 h 914400"/>
              <a:gd name="connsiteX10" fmla="*/ 6381641 w 9753600"/>
              <a:gd name="connsiteY10" fmla="*/ 0 h 914400"/>
              <a:gd name="connsiteX11" fmla="*/ 7273399 w 9753600"/>
              <a:gd name="connsiteY11" fmla="*/ 0 h 914400"/>
              <a:gd name="connsiteX12" fmla="*/ 7775013 w 9753600"/>
              <a:gd name="connsiteY12" fmla="*/ 0 h 914400"/>
              <a:gd name="connsiteX13" fmla="*/ 8569234 w 9753600"/>
              <a:gd name="connsiteY13" fmla="*/ 0 h 914400"/>
              <a:gd name="connsiteX14" fmla="*/ 8973312 w 9753600"/>
              <a:gd name="connsiteY14" fmla="*/ 0 h 914400"/>
              <a:gd name="connsiteX15" fmla="*/ 9753600 w 9753600"/>
              <a:gd name="connsiteY15" fmla="*/ 0 h 914400"/>
              <a:gd name="connsiteX16" fmla="*/ 9753600 w 9753600"/>
              <a:gd name="connsiteY16" fmla="*/ 475488 h 914400"/>
              <a:gd name="connsiteX17" fmla="*/ 9753600 w 9753600"/>
              <a:gd name="connsiteY17" fmla="*/ 914400 h 914400"/>
              <a:gd name="connsiteX18" fmla="*/ 9154450 w 9753600"/>
              <a:gd name="connsiteY18" fmla="*/ 914400 h 914400"/>
              <a:gd name="connsiteX19" fmla="*/ 8262693 w 9753600"/>
              <a:gd name="connsiteY19" fmla="*/ 914400 h 914400"/>
              <a:gd name="connsiteX20" fmla="*/ 7468471 w 9753600"/>
              <a:gd name="connsiteY20" fmla="*/ 914400 h 914400"/>
              <a:gd name="connsiteX21" fmla="*/ 6674249 w 9753600"/>
              <a:gd name="connsiteY21" fmla="*/ 914400 h 914400"/>
              <a:gd name="connsiteX22" fmla="*/ 5977563 w 9753600"/>
              <a:gd name="connsiteY22" fmla="*/ 914400 h 914400"/>
              <a:gd name="connsiteX23" fmla="*/ 5573486 w 9753600"/>
              <a:gd name="connsiteY23" fmla="*/ 914400 h 914400"/>
              <a:gd name="connsiteX24" fmla="*/ 5071872 w 9753600"/>
              <a:gd name="connsiteY24" fmla="*/ 914400 h 914400"/>
              <a:gd name="connsiteX25" fmla="*/ 4472722 w 9753600"/>
              <a:gd name="connsiteY25" fmla="*/ 914400 h 914400"/>
              <a:gd name="connsiteX26" fmla="*/ 3776037 w 9753600"/>
              <a:gd name="connsiteY26" fmla="*/ 914400 h 914400"/>
              <a:gd name="connsiteX27" fmla="*/ 3176887 w 9753600"/>
              <a:gd name="connsiteY27" fmla="*/ 914400 h 914400"/>
              <a:gd name="connsiteX28" fmla="*/ 2772809 w 9753600"/>
              <a:gd name="connsiteY28" fmla="*/ 914400 h 914400"/>
              <a:gd name="connsiteX29" fmla="*/ 2368731 w 9753600"/>
              <a:gd name="connsiteY29" fmla="*/ 914400 h 914400"/>
              <a:gd name="connsiteX30" fmla="*/ 1769582 w 9753600"/>
              <a:gd name="connsiteY30" fmla="*/ 914400 h 914400"/>
              <a:gd name="connsiteX31" fmla="*/ 1267968 w 9753600"/>
              <a:gd name="connsiteY31" fmla="*/ 914400 h 914400"/>
              <a:gd name="connsiteX32" fmla="*/ 0 w 9753600"/>
              <a:gd name="connsiteY32" fmla="*/ 914400 h 914400"/>
              <a:gd name="connsiteX33" fmla="*/ 0 w 9753600"/>
              <a:gd name="connsiteY33" fmla="*/ 475488 h 914400"/>
              <a:gd name="connsiteX34" fmla="*/ 0 w 9753600"/>
              <a:gd name="connsiteY3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53600" h="914400" extrusionOk="0">
                <a:moveTo>
                  <a:pt x="0" y="0"/>
                </a:moveTo>
                <a:cubicBezTo>
                  <a:pt x="182172" y="24402"/>
                  <a:pt x="286178" y="-4140"/>
                  <a:pt x="501614" y="0"/>
                </a:cubicBezTo>
                <a:cubicBezTo>
                  <a:pt x="717050" y="4140"/>
                  <a:pt x="850356" y="5861"/>
                  <a:pt x="1003227" y="0"/>
                </a:cubicBezTo>
                <a:cubicBezTo>
                  <a:pt x="1156098" y="-5861"/>
                  <a:pt x="1410394" y="12171"/>
                  <a:pt x="1602377" y="0"/>
                </a:cubicBezTo>
                <a:cubicBezTo>
                  <a:pt x="1794360" y="-12171"/>
                  <a:pt x="2230668" y="17323"/>
                  <a:pt x="2396599" y="0"/>
                </a:cubicBezTo>
                <a:cubicBezTo>
                  <a:pt x="2562530" y="-17323"/>
                  <a:pt x="2651361" y="4687"/>
                  <a:pt x="2800677" y="0"/>
                </a:cubicBezTo>
                <a:cubicBezTo>
                  <a:pt x="2949993" y="-4687"/>
                  <a:pt x="3113626" y="961"/>
                  <a:pt x="3302290" y="0"/>
                </a:cubicBezTo>
                <a:cubicBezTo>
                  <a:pt x="3490954" y="-961"/>
                  <a:pt x="3739385" y="-7219"/>
                  <a:pt x="4096512" y="0"/>
                </a:cubicBezTo>
                <a:cubicBezTo>
                  <a:pt x="4453639" y="7219"/>
                  <a:pt x="4405861" y="19025"/>
                  <a:pt x="4695662" y="0"/>
                </a:cubicBezTo>
                <a:cubicBezTo>
                  <a:pt x="4985463" y="-19025"/>
                  <a:pt x="5253292" y="-13751"/>
                  <a:pt x="5587419" y="0"/>
                </a:cubicBezTo>
                <a:cubicBezTo>
                  <a:pt x="5921546" y="13751"/>
                  <a:pt x="6192542" y="-28119"/>
                  <a:pt x="6381641" y="0"/>
                </a:cubicBezTo>
                <a:cubicBezTo>
                  <a:pt x="6570740" y="28119"/>
                  <a:pt x="6979734" y="-16019"/>
                  <a:pt x="7273399" y="0"/>
                </a:cubicBezTo>
                <a:cubicBezTo>
                  <a:pt x="7567064" y="16019"/>
                  <a:pt x="7635944" y="1181"/>
                  <a:pt x="7775013" y="0"/>
                </a:cubicBezTo>
                <a:cubicBezTo>
                  <a:pt x="7914082" y="-1181"/>
                  <a:pt x="8352378" y="2038"/>
                  <a:pt x="8569234" y="0"/>
                </a:cubicBezTo>
                <a:cubicBezTo>
                  <a:pt x="8786090" y="-2038"/>
                  <a:pt x="8891596" y="-19254"/>
                  <a:pt x="8973312" y="0"/>
                </a:cubicBezTo>
                <a:cubicBezTo>
                  <a:pt x="9055028" y="19254"/>
                  <a:pt x="9486783" y="13470"/>
                  <a:pt x="9753600" y="0"/>
                </a:cubicBezTo>
                <a:cubicBezTo>
                  <a:pt x="9738491" y="230896"/>
                  <a:pt x="9762655" y="314456"/>
                  <a:pt x="9753600" y="475488"/>
                </a:cubicBezTo>
                <a:cubicBezTo>
                  <a:pt x="9744545" y="636520"/>
                  <a:pt x="9733019" y="708389"/>
                  <a:pt x="9753600" y="914400"/>
                </a:cubicBezTo>
                <a:cubicBezTo>
                  <a:pt x="9553805" y="887866"/>
                  <a:pt x="9435864" y="908542"/>
                  <a:pt x="9154450" y="914400"/>
                </a:cubicBezTo>
                <a:cubicBezTo>
                  <a:pt x="8873036" y="920259"/>
                  <a:pt x="8624415" y="922545"/>
                  <a:pt x="8262693" y="914400"/>
                </a:cubicBezTo>
                <a:cubicBezTo>
                  <a:pt x="7900971" y="906255"/>
                  <a:pt x="7823780" y="905981"/>
                  <a:pt x="7468471" y="914400"/>
                </a:cubicBezTo>
                <a:cubicBezTo>
                  <a:pt x="7113162" y="922819"/>
                  <a:pt x="6921381" y="902012"/>
                  <a:pt x="6674249" y="914400"/>
                </a:cubicBezTo>
                <a:cubicBezTo>
                  <a:pt x="6427117" y="926788"/>
                  <a:pt x="6204455" y="919251"/>
                  <a:pt x="5977563" y="914400"/>
                </a:cubicBezTo>
                <a:cubicBezTo>
                  <a:pt x="5750671" y="909549"/>
                  <a:pt x="5770062" y="926467"/>
                  <a:pt x="5573486" y="914400"/>
                </a:cubicBezTo>
                <a:cubicBezTo>
                  <a:pt x="5376910" y="902333"/>
                  <a:pt x="5255529" y="910640"/>
                  <a:pt x="5071872" y="914400"/>
                </a:cubicBezTo>
                <a:cubicBezTo>
                  <a:pt x="4888215" y="918160"/>
                  <a:pt x="4602244" y="902561"/>
                  <a:pt x="4472722" y="914400"/>
                </a:cubicBezTo>
                <a:cubicBezTo>
                  <a:pt x="4343200" y="926240"/>
                  <a:pt x="3927866" y="903371"/>
                  <a:pt x="3776037" y="914400"/>
                </a:cubicBezTo>
                <a:cubicBezTo>
                  <a:pt x="3624208" y="925429"/>
                  <a:pt x="3447197" y="920000"/>
                  <a:pt x="3176887" y="914400"/>
                </a:cubicBezTo>
                <a:cubicBezTo>
                  <a:pt x="2906577" y="908801"/>
                  <a:pt x="2926235" y="922137"/>
                  <a:pt x="2772809" y="914400"/>
                </a:cubicBezTo>
                <a:cubicBezTo>
                  <a:pt x="2619383" y="906663"/>
                  <a:pt x="2558809" y="929262"/>
                  <a:pt x="2368731" y="914400"/>
                </a:cubicBezTo>
                <a:cubicBezTo>
                  <a:pt x="2178653" y="899538"/>
                  <a:pt x="1905107" y="900334"/>
                  <a:pt x="1769582" y="914400"/>
                </a:cubicBezTo>
                <a:cubicBezTo>
                  <a:pt x="1634057" y="928466"/>
                  <a:pt x="1448327" y="932709"/>
                  <a:pt x="1267968" y="914400"/>
                </a:cubicBezTo>
                <a:cubicBezTo>
                  <a:pt x="1087609" y="896091"/>
                  <a:pt x="370200" y="911486"/>
                  <a:pt x="0" y="914400"/>
                </a:cubicBezTo>
                <a:cubicBezTo>
                  <a:pt x="4405" y="746688"/>
                  <a:pt x="19403" y="682445"/>
                  <a:pt x="0" y="475488"/>
                </a:cubicBezTo>
                <a:cubicBezTo>
                  <a:pt x="-19403" y="268531"/>
                  <a:pt x="-11296" y="99020"/>
                  <a:pt x="0" y="0"/>
                </a:cubicBezTo>
                <a:close/>
              </a:path>
            </a:pathLst>
          </a:custGeom>
          <a:noFill/>
          <a:ln w="57150">
            <a:noFill/>
            <a:extLst>
              <a:ext uri="{C807C97D-BFC1-408E-A445-0C87EB9F89A2}">
                <ask:lineSketchStyleProps xmlns:ask="http://schemas.microsoft.com/office/drawing/2018/sketchyshapes" sd="2306103913">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0070C0"/>
                </a:solidFill>
                <a:latin typeface="UD デジタル 教科書体 N-B" panose="02020700000000000000" pitchFamily="17" charset="-128"/>
                <a:ea typeface="UD デジタル 教科書体 N-B" panose="02020700000000000000" pitchFamily="17" charset="-128"/>
              </a:rPr>
              <a:t>困った行動が起こる前の支援</a:t>
            </a:r>
          </a:p>
        </p:txBody>
      </p:sp>
      <p:sp>
        <p:nvSpPr>
          <p:cNvPr id="4" name="正方形/長方形 3">
            <a:extLst>
              <a:ext uri="{FF2B5EF4-FFF2-40B4-BE49-F238E27FC236}">
                <a16:creationId xmlns:a16="http://schemas.microsoft.com/office/drawing/2014/main" id="{C3E7966B-99D3-ACF4-4103-94A4F322E5D7}"/>
              </a:ext>
            </a:extLst>
          </p:cNvPr>
          <p:cNvSpPr/>
          <p:nvPr/>
        </p:nvSpPr>
        <p:spPr>
          <a:xfrm>
            <a:off x="1123952" y="3862701"/>
            <a:ext cx="9944096" cy="914400"/>
          </a:xfrm>
          <a:custGeom>
            <a:avLst/>
            <a:gdLst>
              <a:gd name="connsiteX0" fmla="*/ 0 w 9944096"/>
              <a:gd name="connsiteY0" fmla="*/ 0 h 914400"/>
              <a:gd name="connsiteX1" fmla="*/ 563499 w 9944096"/>
              <a:gd name="connsiteY1" fmla="*/ 0 h 914400"/>
              <a:gd name="connsiteX2" fmla="*/ 1027557 w 9944096"/>
              <a:gd name="connsiteY2" fmla="*/ 0 h 914400"/>
              <a:gd name="connsiteX3" fmla="*/ 1789937 w 9944096"/>
              <a:gd name="connsiteY3" fmla="*/ 0 h 914400"/>
              <a:gd name="connsiteX4" fmla="*/ 2651759 w 9944096"/>
              <a:gd name="connsiteY4" fmla="*/ 0 h 914400"/>
              <a:gd name="connsiteX5" fmla="*/ 3215258 w 9944096"/>
              <a:gd name="connsiteY5" fmla="*/ 0 h 914400"/>
              <a:gd name="connsiteX6" fmla="*/ 3977638 w 9944096"/>
              <a:gd name="connsiteY6" fmla="*/ 0 h 914400"/>
              <a:gd name="connsiteX7" fmla="*/ 4441696 w 9944096"/>
              <a:gd name="connsiteY7" fmla="*/ 0 h 914400"/>
              <a:gd name="connsiteX8" fmla="*/ 4806313 w 9944096"/>
              <a:gd name="connsiteY8" fmla="*/ 0 h 914400"/>
              <a:gd name="connsiteX9" fmla="*/ 5369812 w 9944096"/>
              <a:gd name="connsiteY9" fmla="*/ 0 h 914400"/>
              <a:gd name="connsiteX10" fmla="*/ 6032752 w 9944096"/>
              <a:gd name="connsiteY10" fmla="*/ 0 h 914400"/>
              <a:gd name="connsiteX11" fmla="*/ 6695691 w 9944096"/>
              <a:gd name="connsiteY11" fmla="*/ 0 h 914400"/>
              <a:gd name="connsiteX12" fmla="*/ 7557513 w 9944096"/>
              <a:gd name="connsiteY12" fmla="*/ 0 h 914400"/>
              <a:gd name="connsiteX13" fmla="*/ 8319894 w 9944096"/>
              <a:gd name="connsiteY13" fmla="*/ 0 h 914400"/>
              <a:gd name="connsiteX14" fmla="*/ 9082274 w 9944096"/>
              <a:gd name="connsiteY14" fmla="*/ 0 h 914400"/>
              <a:gd name="connsiteX15" fmla="*/ 9944096 w 9944096"/>
              <a:gd name="connsiteY15" fmla="*/ 0 h 914400"/>
              <a:gd name="connsiteX16" fmla="*/ 9944096 w 9944096"/>
              <a:gd name="connsiteY16" fmla="*/ 466344 h 914400"/>
              <a:gd name="connsiteX17" fmla="*/ 9944096 w 9944096"/>
              <a:gd name="connsiteY17" fmla="*/ 914400 h 914400"/>
              <a:gd name="connsiteX18" fmla="*/ 9380597 w 9944096"/>
              <a:gd name="connsiteY18" fmla="*/ 914400 h 914400"/>
              <a:gd name="connsiteX19" fmla="*/ 8916539 w 9944096"/>
              <a:gd name="connsiteY19" fmla="*/ 914400 h 914400"/>
              <a:gd name="connsiteX20" fmla="*/ 8054718 w 9944096"/>
              <a:gd name="connsiteY20" fmla="*/ 914400 h 914400"/>
              <a:gd name="connsiteX21" fmla="*/ 7590660 w 9944096"/>
              <a:gd name="connsiteY21" fmla="*/ 914400 h 914400"/>
              <a:gd name="connsiteX22" fmla="*/ 7126602 w 9944096"/>
              <a:gd name="connsiteY22" fmla="*/ 914400 h 914400"/>
              <a:gd name="connsiteX23" fmla="*/ 6662544 w 9944096"/>
              <a:gd name="connsiteY23" fmla="*/ 914400 h 914400"/>
              <a:gd name="connsiteX24" fmla="*/ 5900164 w 9944096"/>
              <a:gd name="connsiteY24" fmla="*/ 914400 h 914400"/>
              <a:gd name="connsiteX25" fmla="*/ 5535547 w 9944096"/>
              <a:gd name="connsiteY25" fmla="*/ 914400 h 914400"/>
              <a:gd name="connsiteX26" fmla="*/ 4673725 w 9944096"/>
              <a:gd name="connsiteY26" fmla="*/ 914400 h 914400"/>
              <a:gd name="connsiteX27" fmla="*/ 3911344 w 9944096"/>
              <a:gd name="connsiteY27" fmla="*/ 914400 h 914400"/>
              <a:gd name="connsiteX28" fmla="*/ 3347846 w 9944096"/>
              <a:gd name="connsiteY28" fmla="*/ 914400 h 914400"/>
              <a:gd name="connsiteX29" fmla="*/ 2486024 w 9944096"/>
              <a:gd name="connsiteY29" fmla="*/ 914400 h 914400"/>
              <a:gd name="connsiteX30" fmla="*/ 1922525 w 9944096"/>
              <a:gd name="connsiteY30" fmla="*/ 914400 h 914400"/>
              <a:gd name="connsiteX31" fmla="*/ 1557908 w 9944096"/>
              <a:gd name="connsiteY31" fmla="*/ 914400 h 914400"/>
              <a:gd name="connsiteX32" fmla="*/ 1193292 w 9944096"/>
              <a:gd name="connsiteY32" fmla="*/ 914400 h 914400"/>
              <a:gd name="connsiteX33" fmla="*/ 828675 w 9944096"/>
              <a:gd name="connsiteY33" fmla="*/ 914400 h 914400"/>
              <a:gd name="connsiteX34" fmla="*/ 0 w 9944096"/>
              <a:gd name="connsiteY34" fmla="*/ 914400 h 914400"/>
              <a:gd name="connsiteX35" fmla="*/ 0 w 9944096"/>
              <a:gd name="connsiteY35" fmla="*/ 484632 h 914400"/>
              <a:gd name="connsiteX36" fmla="*/ 0 w 9944096"/>
              <a:gd name="connsiteY3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44096" h="914400" extrusionOk="0">
                <a:moveTo>
                  <a:pt x="0" y="0"/>
                </a:moveTo>
                <a:cubicBezTo>
                  <a:pt x="134554" y="-22000"/>
                  <a:pt x="336102" y="-4723"/>
                  <a:pt x="563499" y="0"/>
                </a:cubicBezTo>
                <a:cubicBezTo>
                  <a:pt x="790896" y="4723"/>
                  <a:pt x="926068" y="955"/>
                  <a:pt x="1027557" y="0"/>
                </a:cubicBezTo>
                <a:cubicBezTo>
                  <a:pt x="1129046" y="-955"/>
                  <a:pt x="1564027" y="-36301"/>
                  <a:pt x="1789937" y="0"/>
                </a:cubicBezTo>
                <a:cubicBezTo>
                  <a:pt x="2015847" y="36301"/>
                  <a:pt x="2348304" y="3265"/>
                  <a:pt x="2651759" y="0"/>
                </a:cubicBezTo>
                <a:cubicBezTo>
                  <a:pt x="2955214" y="-3265"/>
                  <a:pt x="2955276" y="-12000"/>
                  <a:pt x="3215258" y="0"/>
                </a:cubicBezTo>
                <a:cubicBezTo>
                  <a:pt x="3475240" y="12000"/>
                  <a:pt x="3817056" y="19251"/>
                  <a:pt x="3977638" y="0"/>
                </a:cubicBezTo>
                <a:cubicBezTo>
                  <a:pt x="4138220" y="-19251"/>
                  <a:pt x="4340690" y="16129"/>
                  <a:pt x="4441696" y="0"/>
                </a:cubicBezTo>
                <a:cubicBezTo>
                  <a:pt x="4542702" y="-16129"/>
                  <a:pt x="4704546" y="13605"/>
                  <a:pt x="4806313" y="0"/>
                </a:cubicBezTo>
                <a:cubicBezTo>
                  <a:pt x="4908080" y="-13605"/>
                  <a:pt x="5164587" y="12552"/>
                  <a:pt x="5369812" y="0"/>
                </a:cubicBezTo>
                <a:cubicBezTo>
                  <a:pt x="5575037" y="-12552"/>
                  <a:pt x="5818749" y="-16808"/>
                  <a:pt x="6032752" y="0"/>
                </a:cubicBezTo>
                <a:cubicBezTo>
                  <a:pt x="6246755" y="16808"/>
                  <a:pt x="6439423" y="-5042"/>
                  <a:pt x="6695691" y="0"/>
                </a:cubicBezTo>
                <a:cubicBezTo>
                  <a:pt x="6951959" y="5042"/>
                  <a:pt x="7250487" y="30313"/>
                  <a:pt x="7557513" y="0"/>
                </a:cubicBezTo>
                <a:cubicBezTo>
                  <a:pt x="7864539" y="-30313"/>
                  <a:pt x="8023905" y="34089"/>
                  <a:pt x="8319894" y="0"/>
                </a:cubicBezTo>
                <a:cubicBezTo>
                  <a:pt x="8615883" y="-34089"/>
                  <a:pt x="8753729" y="-12040"/>
                  <a:pt x="9082274" y="0"/>
                </a:cubicBezTo>
                <a:cubicBezTo>
                  <a:pt x="9410819" y="12040"/>
                  <a:pt x="9554553" y="36544"/>
                  <a:pt x="9944096" y="0"/>
                </a:cubicBezTo>
                <a:cubicBezTo>
                  <a:pt x="9936803" y="192348"/>
                  <a:pt x="9942849" y="311925"/>
                  <a:pt x="9944096" y="466344"/>
                </a:cubicBezTo>
                <a:cubicBezTo>
                  <a:pt x="9945343" y="620763"/>
                  <a:pt x="9959228" y="776710"/>
                  <a:pt x="9944096" y="914400"/>
                </a:cubicBezTo>
                <a:cubicBezTo>
                  <a:pt x="9724702" y="926788"/>
                  <a:pt x="9499097" y="920884"/>
                  <a:pt x="9380597" y="914400"/>
                </a:cubicBezTo>
                <a:cubicBezTo>
                  <a:pt x="9262097" y="907916"/>
                  <a:pt x="9129874" y="904136"/>
                  <a:pt x="8916539" y="914400"/>
                </a:cubicBezTo>
                <a:cubicBezTo>
                  <a:pt x="8703204" y="924664"/>
                  <a:pt x="8290396" y="886034"/>
                  <a:pt x="8054718" y="914400"/>
                </a:cubicBezTo>
                <a:cubicBezTo>
                  <a:pt x="7819040" y="942766"/>
                  <a:pt x="7728403" y="920172"/>
                  <a:pt x="7590660" y="914400"/>
                </a:cubicBezTo>
                <a:cubicBezTo>
                  <a:pt x="7452917" y="908628"/>
                  <a:pt x="7314781" y="936906"/>
                  <a:pt x="7126602" y="914400"/>
                </a:cubicBezTo>
                <a:cubicBezTo>
                  <a:pt x="6938423" y="891894"/>
                  <a:pt x="6858622" y="897344"/>
                  <a:pt x="6662544" y="914400"/>
                </a:cubicBezTo>
                <a:cubicBezTo>
                  <a:pt x="6466466" y="931456"/>
                  <a:pt x="6174945" y="944528"/>
                  <a:pt x="5900164" y="914400"/>
                </a:cubicBezTo>
                <a:cubicBezTo>
                  <a:pt x="5625383" y="884272"/>
                  <a:pt x="5661829" y="902330"/>
                  <a:pt x="5535547" y="914400"/>
                </a:cubicBezTo>
                <a:cubicBezTo>
                  <a:pt x="5409265" y="926470"/>
                  <a:pt x="4995309" y="930023"/>
                  <a:pt x="4673725" y="914400"/>
                </a:cubicBezTo>
                <a:cubicBezTo>
                  <a:pt x="4352141" y="898777"/>
                  <a:pt x="4101082" y="946324"/>
                  <a:pt x="3911344" y="914400"/>
                </a:cubicBezTo>
                <a:cubicBezTo>
                  <a:pt x="3721606" y="882476"/>
                  <a:pt x="3532232" y="904392"/>
                  <a:pt x="3347846" y="914400"/>
                </a:cubicBezTo>
                <a:cubicBezTo>
                  <a:pt x="3163460" y="924408"/>
                  <a:pt x="2813266" y="919266"/>
                  <a:pt x="2486024" y="914400"/>
                </a:cubicBezTo>
                <a:cubicBezTo>
                  <a:pt x="2158782" y="909534"/>
                  <a:pt x="2076802" y="929504"/>
                  <a:pt x="1922525" y="914400"/>
                </a:cubicBezTo>
                <a:cubicBezTo>
                  <a:pt x="1768248" y="899296"/>
                  <a:pt x="1734119" y="913159"/>
                  <a:pt x="1557908" y="914400"/>
                </a:cubicBezTo>
                <a:cubicBezTo>
                  <a:pt x="1381697" y="915641"/>
                  <a:pt x="1359669" y="907922"/>
                  <a:pt x="1193292" y="914400"/>
                </a:cubicBezTo>
                <a:cubicBezTo>
                  <a:pt x="1026915" y="920878"/>
                  <a:pt x="972445" y="921755"/>
                  <a:pt x="828675" y="914400"/>
                </a:cubicBezTo>
                <a:cubicBezTo>
                  <a:pt x="684905" y="907045"/>
                  <a:pt x="382289" y="949992"/>
                  <a:pt x="0" y="914400"/>
                </a:cubicBezTo>
                <a:cubicBezTo>
                  <a:pt x="-1771" y="801273"/>
                  <a:pt x="-1896" y="637188"/>
                  <a:pt x="0" y="484632"/>
                </a:cubicBezTo>
                <a:cubicBezTo>
                  <a:pt x="1896" y="332076"/>
                  <a:pt x="22699" y="208749"/>
                  <a:pt x="0" y="0"/>
                </a:cubicBezTo>
                <a:close/>
              </a:path>
            </a:pathLst>
          </a:custGeom>
          <a:noFill/>
          <a:ln w="57150">
            <a:noFill/>
            <a:extLst>
              <a:ext uri="{C807C97D-BFC1-408E-A445-0C87EB9F89A2}">
                <ask:lineSketchStyleProps xmlns:ask="http://schemas.microsoft.com/office/drawing/2018/sketchyshapes" sd="207423633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latin typeface="UD デジタル 教科書体 N-B" panose="02020700000000000000" pitchFamily="17" charset="-128"/>
                <a:ea typeface="UD デジタル 教科書体 N-B" panose="02020700000000000000" pitchFamily="17" charset="-128"/>
              </a:rPr>
              <a:t>困った行動が起こった後の支援</a:t>
            </a:r>
          </a:p>
        </p:txBody>
      </p:sp>
      <p:sp>
        <p:nvSpPr>
          <p:cNvPr id="5" name="タイトル 1">
            <a:extLst>
              <a:ext uri="{FF2B5EF4-FFF2-40B4-BE49-F238E27FC236}">
                <a16:creationId xmlns:a16="http://schemas.microsoft.com/office/drawing/2014/main" id="{01EE6134-08E0-A35E-84ED-719093A1005F}"/>
              </a:ext>
            </a:extLst>
          </p:cNvPr>
          <p:cNvSpPr txBox="1">
            <a:spLocks/>
          </p:cNvSpPr>
          <p:nvPr/>
        </p:nvSpPr>
        <p:spPr>
          <a:xfrm>
            <a:off x="4171950" y="921227"/>
            <a:ext cx="6343650" cy="6200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dirty="0">
                <a:latin typeface="UD デジタル 教科書体 N-B" panose="02020700000000000000" pitchFamily="17" charset="-128"/>
                <a:ea typeface="UD デジタル 教科書体 N-B" panose="02020700000000000000" pitchFamily="17" charset="-128"/>
              </a:rPr>
              <a:t>暴言や暴力などの他害行動がある場合</a:t>
            </a:r>
          </a:p>
        </p:txBody>
      </p:sp>
    </p:spTree>
    <p:extLst>
      <p:ext uri="{BB962C8B-B14F-4D97-AF65-F5344CB8AC3E}">
        <p14:creationId xmlns:p14="http://schemas.microsoft.com/office/powerpoint/2010/main" val="1564796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a:extLst>
              <a:ext uri="{FF2B5EF4-FFF2-40B4-BE49-F238E27FC236}">
                <a16:creationId xmlns:a16="http://schemas.microsoft.com/office/drawing/2014/main" id="{4B14A87F-3148-DD93-0054-F885819E4FEF}"/>
              </a:ext>
            </a:extLst>
          </p:cNvPr>
          <p:cNvSpPr>
            <a:spLocks noGrp="1"/>
          </p:cNvSpPr>
          <p:nvPr>
            <p:ph type="body" orient="vert" idx="4294967295"/>
          </p:nvPr>
        </p:nvSpPr>
        <p:spPr>
          <a:xfrm>
            <a:off x="476250" y="1210635"/>
            <a:ext cx="3078787" cy="497892"/>
          </a:xfrm>
        </p:spPr>
        <p:txBody>
          <a:bodyPr vert="horz">
            <a:normAutofit/>
          </a:bodyPr>
          <a:lstStyle/>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〇支援の方法案〇</a:t>
            </a: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8" name="テキスト ボックス 7">
            <a:extLst>
              <a:ext uri="{FF2B5EF4-FFF2-40B4-BE49-F238E27FC236}">
                <a16:creationId xmlns:a16="http://schemas.microsoft.com/office/drawing/2014/main" id="{8A929F97-5E1B-0879-71DB-708471552D1B}"/>
              </a:ext>
            </a:extLst>
          </p:cNvPr>
          <p:cNvSpPr txBox="1"/>
          <p:nvPr/>
        </p:nvSpPr>
        <p:spPr>
          <a:xfrm>
            <a:off x="4504600" y="1723598"/>
            <a:ext cx="3647152" cy="369332"/>
          </a:xfrm>
          <a:prstGeom prst="rect">
            <a:avLst/>
          </a:prstGeom>
          <a:noFill/>
        </p:spPr>
        <p:txBody>
          <a:bodyPr wrap="none" rtlCol="0">
            <a:spAutoFit/>
          </a:bodyPr>
          <a:lstStyle/>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困ったときの約束事を決めておく</a:t>
            </a: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9" name="テキスト ボックス 8">
            <a:extLst>
              <a:ext uri="{FF2B5EF4-FFF2-40B4-BE49-F238E27FC236}">
                <a16:creationId xmlns:a16="http://schemas.microsoft.com/office/drawing/2014/main" id="{907CBD79-7BBE-C1A3-9087-CC48E529B020}"/>
              </a:ext>
            </a:extLst>
          </p:cNvPr>
          <p:cNvSpPr txBox="1"/>
          <p:nvPr/>
        </p:nvSpPr>
        <p:spPr>
          <a:xfrm>
            <a:off x="122307" y="1712277"/>
            <a:ext cx="1015663" cy="4478149"/>
          </a:xfrm>
          <a:prstGeom prst="rect">
            <a:avLst/>
          </a:prstGeom>
          <a:noFill/>
        </p:spPr>
        <p:txBody>
          <a:bodyPr vert="eaVert" wrap="none" rtlCol="0">
            <a:spAutoFit/>
          </a:bodyPr>
          <a:lstStyle/>
          <a:p>
            <a:pPr marL="0" indent="0">
              <a:buNone/>
            </a:pPr>
            <a:r>
              <a:rPr lang="ja-JP" altLang="en-US" dirty="0">
                <a:latin typeface="UD デジタル 教科書体 N-B" panose="02020700000000000000" pitchFamily="17" charset="-128"/>
                <a:ea typeface="UD デジタル 教科書体 N-B" panose="02020700000000000000" pitchFamily="17" charset="-128"/>
              </a:rPr>
              <a:t>やりたいことができないときに他害行動が</a:t>
            </a:r>
            <a:endParaRPr lang="en-US" altLang="ja-JP"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出てしまう場合は、やりたいことをできる</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dirty="0">
                <a:latin typeface="UD デジタル 教科書体 N-B" panose="02020700000000000000" pitchFamily="17" charset="-128"/>
                <a:ea typeface="UD デジタル 教科書体 N-B" panose="02020700000000000000" pitchFamily="17" charset="-128"/>
              </a:rPr>
              <a:t>時間を保障してあげることが大切</a:t>
            </a: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10" name="タイトル 1">
            <a:extLst>
              <a:ext uri="{FF2B5EF4-FFF2-40B4-BE49-F238E27FC236}">
                <a16:creationId xmlns:a16="http://schemas.microsoft.com/office/drawing/2014/main" id="{141444D9-AEF3-8510-64F3-FE3CB9662100}"/>
              </a:ext>
            </a:extLst>
          </p:cNvPr>
          <p:cNvSpPr txBox="1">
            <a:spLocks/>
          </p:cNvSpPr>
          <p:nvPr/>
        </p:nvSpPr>
        <p:spPr>
          <a:xfrm>
            <a:off x="0" y="285750"/>
            <a:ext cx="12192000" cy="8778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a:latin typeface="UD デジタル 教科書体 N-B" panose="02020700000000000000" pitchFamily="17" charset="-128"/>
                <a:ea typeface="UD デジタル 教科書体 N-B" panose="02020700000000000000" pitchFamily="17" charset="-128"/>
              </a:rPr>
              <a:t>支援事例①感情のコントロールが難しい</a:t>
            </a:r>
            <a:endParaRPr lang="ja-JP" altLang="en-US" dirty="0">
              <a:latin typeface="UD デジタル 教科書体 N-B" panose="02020700000000000000" pitchFamily="17" charset="-128"/>
              <a:ea typeface="UD デジタル 教科書体 N-B" panose="02020700000000000000" pitchFamily="17" charset="-128"/>
            </a:endParaRPr>
          </a:p>
        </p:txBody>
      </p:sp>
      <p:pic>
        <p:nvPicPr>
          <p:cNvPr id="12" name="図 11" descr="テキスト, 手紙&#10;&#10;自動的に生成された説明">
            <a:extLst>
              <a:ext uri="{FF2B5EF4-FFF2-40B4-BE49-F238E27FC236}">
                <a16:creationId xmlns:a16="http://schemas.microsoft.com/office/drawing/2014/main" id="{CF837623-56E3-D3F0-13FC-01A13EE1352C}"/>
              </a:ext>
            </a:extLst>
          </p:cNvPr>
          <p:cNvPicPr>
            <a:picLocks noChangeAspect="1"/>
          </p:cNvPicPr>
          <p:nvPr/>
        </p:nvPicPr>
        <p:blipFill rotWithShape="1">
          <a:blip r:embed="rId3">
            <a:extLst>
              <a:ext uri="{28A0092B-C50C-407E-A947-70E740481C1C}">
                <a14:useLocalDpi xmlns:a14="http://schemas.microsoft.com/office/drawing/2010/main" val="0"/>
              </a:ext>
            </a:extLst>
          </a:blip>
          <a:srcRect t="3612" b="5552"/>
          <a:stretch/>
        </p:blipFill>
        <p:spPr>
          <a:xfrm>
            <a:off x="1203230" y="1708526"/>
            <a:ext cx="3078787" cy="4343400"/>
          </a:xfrm>
          <a:prstGeom prst="rect">
            <a:avLst/>
          </a:prstGeom>
        </p:spPr>
      </p:pic>
      <p:sp>
        <p:nvSpPr>
          <p:cNvPr id="13" name="正方形/長方形 12">
            <a:extLst>
              <a:ext uri="{FF2B5EF4-FFF2-40B4-BE49-F238E27FC236}">
                <a16:creationId xmlns:a16="http://schemas.microsoft.com/office/drawing/2014/main" id="{82E379C0-AF84-F6F5-2AFB-2158A2B83740}"/>
              </a:ext>
            </a:extLst>
          </p:cNvPr>
          <p:cNvSpPr/>
          <p:nvPr/>
        </p:nvSpPr>
        <p:spPr>
          <a:xfrm>
            <a:off x="3051576" y="6268194"/>
            <a:ext cx="6553200" cy="6572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困った行動が起こる前の支援</a:t>
            </a:r>
          </a:p>
        </p:txBody>
      </p:sp>
      <p:pic>
        <p:nvPicPr>
          <p:cNvPr id="15" name="図 14" descr="テキスト&#10;&#10;自動的に生成された説明">
            <a:extLst>
              <a:ext uri="{FF2B5EF4-FFF2-40B4-BE49-F238E27FC236}">
                <a16:creationId xmlns:a16="http://schemas.microsoft.com/office/drawing/2014/main" id="{E4C5766B-5D9D-CDDC-B2DE-CBD049EAB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6011" y="2124371"/>
            <a:ext cx="3705741" cy="2553056"/>
          </a:xfrm>
          <a:prstGeom prst="rect">
            <a:avLst/>
          </a:prstGeom>
        </p:spPr>
      </p:pic>
      <p:sp>
        <p:nvSpPr>
          <p:cNvPr id="16" name="テキスト ボックス 15">
            <a:extLst>
              <a:ext uri="{FF2B5EF4-FFF2-40B4-BE49-F238E27FC236}">
                <a16:creationId xmlns:a16="http://schemas.microsoft.com/office/drawing/2014/main" id="{3CEF511D-BCDF-C71F-F0DE-3B0CD57DEDE1}"/>
              </a:ext>
            </a:extLst>
          </p:cNvPr>
          <p:cNvSpPr txBox="1"/>
          <p:nvPr/>
        </p:nvSpPr>
        <p:spPr>
          <a:xfrm>
            <a:off x="4728635" y="4657203"/>
            <a:ext cx="7463365" cy="1631216"/>
          </a:xfrm>
          <a:prstGeom prst="rect">
            <a:avLst/>
          </a:prstGeom>
          <a:noFill/>
        </p:spPr>
        <p:txBody>
          <a:bodyPr wrap="square" rtlCol="0">
            <a:spAutoFit/>
          </a:bodyPr>
          <a:lstStyle/>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・ソーシャルスキルトレーニングの利用</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・クールダウンの場の設定</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・落ち着く方法の習得（数を数える、深呼吸など）</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・葛藤場面を設定し、気持ちの代弁を大人がする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000" dirty="0">
                <a:latin typeface="UD デジタル 教科書体 N-B" panose="02020700000000000000" pitchFamily="17" charset="-128"/>
                <a:ea typeface="UD デジタル 教科書体 N-B" panose="02020700000000000000" pitchFamily="17" charset="-128"/>
              </a:rPr>
              <a:t>・良いときにどのように行動したら落ち着いたかを意識させる</a:t>
            </a:r>
            <a:endParaRPr lang="en-US" altLang="ja-JP" sz="2000" dirty="0">
              <a:latin typeface="UD デジタル 教科書体 N-B" panose="02020700000000000000" pitchFamily="17" charset="-128"/>
              <a:ea typeface="UD デジタル 教科書体 N-B" panose="02020700000000000000" pitchFamily="17" charset="-128"/>
            </a:endParaRPr>
          </a:p>
        </p:txBody>
      </p:sp>
      <p:pic>
        <p:nvPicPr>
          <p:cNvPr id="18" name="図 17" descr="タイムライン&#10;&#10;自動的に生成された説明">
            <a:extLst>
              <a:ext uri="{FF2B5EF4-FFF2-40B4-BE49-F238E27FC236}">
                <a16:creationId xmlns:a16="http://schemas.microsoft.com/office/drawing/2014/main" id="{C43F3C14-776C-AF9A-AB40-C010C9EBFF46}"/>
              </a:ext>
            </a:extLst>
          </p:cNvPr>
          <p:cNvPicPr>
            <a:picLocks noChangeAspect="1"/>
          </p:cNvPicPr>
          <p:nvPr/>
        </p:nvPicPr>
        <p:blipFill rotWithShape="1">
          <a:blip r:embed="rId5">
            <a:extLst>
              <a:ext uri="{28A0092B-C50C-407E-A947-70E740481C1C}">
                <a14:useLocalDpi xmlns:a14="http://schemas.microsoft.com/office/drawing/2010/main" val="0"/>
              </a:ext>
            </a:extLst>
          </a:blip>
          <a:srcRect l="3131" t="6716" r="1829" b="6716"/>
          <a:stretch/>
        </p:blipFill>
        <p:spPr>
          <a:xfrm>
            <a:off x="8554909" y="2092930"/>
            <a:ext cx="3237785" cy="2065966"/>
          </a:xfrm>
          <a:prstGeom prst="rect">
            <a:avLst/>
          </a:prstGeom>
        </p:spPr>
      </p:pic>
      <p:sp>
        <p:nvSpPr>
          <p:cNvPr id="19" name="テキスト ボックス 18">
            <a:extLst>
              <a:ext uri="{FF2B5EF4-FFF2-40B4-BE49-F238E27FC236}">
                <a16:creationId xmlns:a16="http://schemas.microsoft.com/office/drawing/2014/main" id="{7390D6CC-F2B7-32F0-FAE8-096457E215AE}"/>
              </a:ext>
            </a:extLst>
          </p:cNvPr>
          <p:cNvSpPr txBox="1"/>
          <p:nvPr/>
        </p:nvSpPr>
        <p:spPr>
          <a:xfrm>
            <a:off x="8234808" y="4246539"/>
            <a:ext cx="3877985" cy="369332"/>
          </a:xfrm>
          <a:prstGeom prst="rect">
            <a:avLst/>
          </a:prstGeom>
          <a:noFill/>
        </p:spPr>
        <p:txBody>
          <a:bodyPr wrap="none" rtlCol="0">
            <a:spAutoFit/>
          </a:bodyPr>
          <a:lstStyle/>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これからする内容などを事前に確認</a:t>
            </a: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21" name="タイトル 1">
            <a:extLst>
              <a:ext uri="{FF2B5EF4-FFF2-40B4-BE49-F238E27FC236}">
                <a16:creationId xmlns:a16="http://schemas.microsoft.com/office/drawing/2014/main" id="{3BE73FA2-007A-6F91-C393-3E7EE023BC8B}"/>
              </a:ext>
            </a:extLst>
          </p:cNvPr>
          <p:cNvSpPr txBox="1">
            <a:spLocks/>
          </p:cNvSpPr>
          <p:nvPr/>
        </p:nvSpPr>
        <p:spPr>
          <a:xfrm>
            <a:off x="4095750" y="899654"/>
            <a:ext cx="6343650" cy="6200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dirty="0">
                <a:latin typeface="UD デジタル 教科書体 N-B" panose="02020700000000000000" pitchFamily="17" charset="-128"/>
                <a:ea typeface="UD デジタル 教科書体 N-B" panose="02020700000000000000" pitchFamily="17" charset="-128"/>
              </a:rPr>
              <a:t>暴言や暴力などの他害行動がある場合</a:t>
            </a:r>
          </a:p>
        </p:txBody>
      </p:sp>
    </p:spTree>
    <p:extLst>
      <p:ext uri="{BB962C8B-B14F-4D97-AF65-F5344CB8AC3E}">
        <p14:creationId xmlns:p14="http://schemas.microsoft.com/office/powerpoint/2010/main" val="85355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A3FFCC30-2C20-0F22-F196-B3163E4811C8}"/>
              </a:ext>
            </a:extLst>
          </p:cNvPr>
          <p:cNvSpPr>
            <a:spLocks noGrp="1"/>
          </p:cNvSpPr>
          <p:nvPr>
            <p:ph type="title"/>
          </p:nvPr>
        </p:nvSpPr>
        <p:spPr>
          <a:xfrm>
            <a:off x="1065227" y="1803708"/>
            <a:ext cx="10058400" cy="1109076"/>
          </a:xfrm>
        </p:spPr>
        <p:txBody>
          <a:bodyPr vert="horz" lIns="91440" tIns="45720" rIns="91440" bIns="45720" rtlCol="0" anchor="b">
            <a:normAutofit/>
          </a:bodyPr>
          <a:lstStyle/>
          <a:p>
            <a:r>
              <a:rPr lang="ja-JP" altLang="en-US" sz="6000" dirty="0">
                <a:solidFill>
                  <a:schemeClr val="tx1">
                    <a:lumMod val="85000"/>
                    <a:lumOff val="15000"/>
                  </a:schemeClr>
                </a:solidFill>
                <a:latin typeface="UD デジタル 教科書体 N-B" panose="02020700000000000000" pitchFamily="17" charset="-128"/>
                <a:ea typeface="UD デジタル 教科書体 N-B" panose="02020700000000000000" pitchFamily="17" charset="-128"/>
              </a:rPr>
              <a:t>特別支援教育って何ぞや？</a:t>
            </a:r>
          </a:p>
        </p:txBody>
      </p:sp>
      <p:sp>
        <p:nvSpPr>
          <p:cNvPr id="18" name="Rectangle 1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0" name="Rectangle 1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11" name="図 10" descr="おもちゃ, 人形 が含まれている画像&#10;&#10;自動的に生成された説明">
            <a:extLst>
              <a:ext uri="{FF2B5EF4-FFF2-40B4-BE49-F238E27FC236}">
                <a16:creationId xmlns:a16="http://schemas.microsoft.com/office/drawing/2014/main" id="{E303643E-AA3F-1EE5-9004-D6FC064CD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243" y="3051405"/>
            <a:ext cx="6515100" cy="3803190"/>
          </a:xfrm>
          <a:prstGeom prst="rect">
            <a:avLst/>
          </a:prstGeom>
        </p:spPr>
      </p:pic>
    </p:spTree>
    <p:extLst>
      <p:ext uri="{BB962C8B-B14F-4D97-AF65-F5344CB8AC3E}">
        <p14:creationId xmlns:p14="http://schemas.microsoft.com/office/powerpoint/2010/main" val="250316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縦書きテキスト プレースホルダー 2">
            <a:extLst>
              <a:ext uri="{FF2B5EF4-FFF2-40B4-BE49-F238E27FC236}">
                <a16:creationId xmlns:a16="http://schemas.microsoft.com/office/drawing/2014/main" id="{4B14A87F-3148-DD93-0054-F885819E4FEF}"/>
              </a:ext>
            </a:extLst>
          </p:cNvPr>
          <p:cNvSpPr>
            <a:spLocks noGrp="1"/>
          </p:cNvSpPr>
          <p:nvPr>
            <p:ph type="body" orient="vert" idx="4294967295"/>
          </p:nvPr>
        </p:nvSpPr>
        <p:spPr>
          <a:xfrm>
            <a:off x="476250" y="1210635"/>
            <a:ext cx="2990850" cy="497892"/>
          </a:xfrm>
        </p:spPr>
        <p:txBody>
          <a:bodyPr vert="horz">
            <a:normAutofit/>
          </a:bodyPr>
          <a:lstStyle/>
          <a:p>
            <a:pPr marL="0" indent="0">
              <a:buNone/>
            </a:pPr>
            <a:r>
              <a:rPr lang="ja-JP" altLang="en-US" sz="2800" dirty="0">
                <a:latin typeface="UD デジタル 教科書体 N-B" panose="02020700000000000000" pitchFamily="17" charset="-128"/>
                <a:ea typeface="UD デジタル 教科書体 N-B" panose="02020700000000000000" pitchFamily="17" charset="-128"/>
              </a:rPr>
              <a:t>〇支援の方法案〇</a:t>
            </a: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8" name="テキスト ボックス 7">
            <a:extLst>
              <a:ext uri="{FF2B5EF4-FFF2-40B4-BE49-F238E27FC236}">
                <a16:creationId xmlns:a16="http://schemas.microsoft.com/office/drawing/2014/main" id="{8A929F97-5E1B-0879-71DB-708471552D1B}"/>
              </a:ext>
            </a:extLst>
          </p:cNvPr>
          <p:cNvSpPr txBox="1"/>
          <p:nvPr/>
        </p:nvSpPr>
        <p:spPr>
          <a:xfrm>
            <a:off x="964449" y="1775220"/>
            <a:ext cx="6026680" cy="2554545"/>
          </a:xfrm>
          <a:prstGeom prst="rect">
            <a:avLst/>
          </a:prstGeom>
          <a:noFill/>
        </p:spPr>
        <p:txBody>
          <a:bodyPr wrap="square" rtlCol="0">
            <a:spAutoFit/>
          </a:bodyPr>
          <a:lstStyle/>
          <a:p>
            <a:pPr marL="0" indent="0">
              <a:buNone/>
            </a:pPr>
            <a:r>
              <a:rPr lang="ja-JP" altLang="en-US" sz="3200" dirty="0">
                <a:latin typeface="UD デジタル 教科書体 N-B" panose="02020700000000000000" pitchFamily="17" charset="-128"/>
                <a:ea typeface="UD デジタル 教科書体 N-B" panose="02020700000000000000" pitchFamily="17" charset="-128"/>
              </a:rPr>
              <a:t>　他害行動が起きてしまった場合は、まずその場から離すことが必要です。</a:t>
            </a:r>
            <a:endParaRPr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3200" dirty="0">
                <a:latin typeface="UD デジタル 教科書体 N-B" panose="02020700000000000000" pitchFamily="17" charset="-128"/>
                <a:ea typeface="UD デジタル 教科書体 N-B" panose="02020700000000000000" pitchFamily="17" charset="-128"/>
              </a:rPr>
              <a:t>　目の前に怒りの対象があると子供が再熱しやすくなります。</a:t>
            </a:r>
            <a:endParaRPr lang="en-US" altLang="ja-JP" sz="3200" dirty="0">
              <a:latin typeface="UD デジタル 教科書体 N-B" panose="02020700000000000000" pitchFamily="17" charset="-128"/>
              <a:ea typeface="UD デジタル 教科書体 N-B" panose="02020700000000000000" pitchFamily="17" charset="-128"/>
            </a:endParaRPr>
          </a:p>
        </p:txBody>
      </p:sp>
      <p:sp>
        <p:nvSpPr>
          <p:cNvPr id="10" name="タイトル 1">
            <a:extLst>
              <a:ext uri="{FF2B5EF4-FFF2-40B4-BE49-F238E27FC236}">
                <a16:creationId xmlns:a16="http://schemas.microsoft.com/office/drawing/2014/main" id="{141444D9-AEF3-8510-64F3-FE3CB9662100}"/>
              </a:ext>
            </a:extLst>
          </p:cNvPr>
          <p:cNvSpPr txBox="1">
            <a:spLocks/>
          </p:cNvSpPr>
          <p:nvPr/>
        </p:nvSpPr>
        <p:spPr>
          <a:xfrm>
            <a:off x="0" y="285750"/>
            <a:ext cx="12192000" cy="8778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dirty="0">
                <a:latin typeface="UD デジタル 教科書体 N-B" panose="02020700000000000000" pitchFamily="17" charset="-128"/>
                <a:ea typeface="UD デジタル 教科書体 N-B" panose="02020700000000000000" pitchFamily="17" charset="-128"/>
              </a:rPr>
              <a:t>支援事例①感情のコントロールが難しい</a:t>
            </a:r>
          </a:p>
        </p:txBody>
      </p:sp>
      <p:sp>
        <p:nvSpPr>
          <p:cNvPr id="13" name="正方形/長方形 12">
            <a:extLst>
              <a:ext uri="{FF2B5EF4-FFF2-40B4-BE49-F238E27FC236}">
                <a16:creationId xmlns:a16="http://schemas.microsoft.com/office/drawing/2014/main" id="{82E379C0-AF84-F6F5-2AFB-2158A2B83740}"/>
              </a:ext>
            </a:extLst>
          </p:cNvPr>
          <p:cNvSpPr/>
          <p:nvPr/>
        </p:nvSpPr>
        <p:spPr>
          <a:xfrm>
            <a:off x="3028949" y="6285496"/>
            <a:ext cx="6553200" cy="6572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困った行動が起こった後の支援</a:t>
            </a:r>
          </a:p>
        </p:txBody>
      </p:sp>
      <p:pic>
        <p:nvPicPr>
          <p:cNvPr id="6" name="図 5" descr="テキスト, 手紙&#10;&#10;自動的に生成された説明">
            <a:extLst>
              <a:ext uri="{FF2B5EF4-FFF2-40B4-BE49-F238E27FC236}">
                <a16:creationId xmlns:a16="http://schemas.microsoft.com/office/drawing/2014/main" id="{9BBA7D9E-AE75-EB52-6E48-666199158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0510" y="1507212"/>
            <a:ext cx="3162741" cy="4791744"/>
          </a:xfrm>
          <a:prstGeom prst="rect">
            <a:avLst/>
          </a:prstGeom>
        </p:spPr>
      </p:pic>
      <p:sp>
        <p:nvSpPr>
          <p:cNvPr id="7" name="テキスト ボックス 6">
            <a:extLst>
              <a:ext uri="{FF2B5EF4-FFF2-40B4-BE49-F238E27FC236}">
                <a16:creationId xmlns:a16="http://schemas.microsoft.com/office/drawing/2014/main" id="{00A39EB0-4787-2A95-B71F-0CEFD5850CF4}"/>
              </a:ext>
            </a:extLst>
          </p:cNvPr>
          <p:cNvSpPr txBox="1"/>
          <p:nvPr/>
        </p:nvSpPr>
        <p:spPr>
          <a:xfrm>
            <a:off x="11227551" y="1548593"/>
            <a:ext cx="738664" cy="4708981"/>
          </a:xfrm>
          <a:prstGeom prst="rect">
            <a:avLst/>
          </a:prstGeom>
          <a:noFill/>
        </p:spPr>
        <p:txBody>
          <a:bodyPr vert="eaVert" wrap="none" rtlCol="0">
            <a:spAutoFit/>
          </a:bodyPr>
          <a:lstStyle/>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自分がしたことのフィードバックをして、</a:t>
            </a:r>
            <a:endParaRPr lang="en-US" altLang="ja-JP" sz="18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1800" dirty="0">
                <a:latin typeface="UD デジタル 教科書体 N-B" panose="02020700000000000000" pitchFamily="17" charset="-128"/>
                <a:ea typeface="UD デジタル 教科書体 N-B" panose="02020700000000000000" pitchFamily="17" charset="-128"/>
              </a:rPr>
              <a:t>次に同じことが起きたときの対応まで考える</a:t>
            </a:r>
            <a:endParaRPr lang="en-US" altLang="ja-JP" sz="1800" dirty="0">
              <a:latin typeface="UD デジタル 教科書体 N-B" panose="02020700000000000000" pitchFamily="17" charset="-128"/>
              <a:ea typeface="UD デジタル 教科書体 N-B" panose="02020700000000000000" pitchFamily="17" charset="-128"/>
            </a:endParaRPr>
          </a:p>
        </p:txBody>
      </p:sp>
      <p:sp>
        <p:nvSpPr>
          <p:cNvPr id="11" name="タイトル 1">
            <a:extLst>
              <a:ext uri="{FF2B5EF4-FFF2-40B4-BE49-F238E27FC236}">
                <a16:creationId xmlns:a16="http://schemas.microsoft.com/office/drawing/2014/main" id="{D28DD7EB-A266-FAF0-BD09-7A1E083C206D}"/>
              </a:ext>
            </a:extLst>
          </p:cNvPr>
          <p:cNvSpPr txBox="1">
            <a:spLocks/>
          </p:cNvSpPr>
          <p:nvPr/>
        </p:nvSpPr>
        <p:spPr>
          <a:xfrm>
            <a:off x="4095750" y="900597"/>
            <a:ext cx="6343650" cy="6200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2800" dirty="0">
                <a:latin typeface="UD デジタル 教科書体 N-B" panose="02020700000000000000" pitchFamily="17" charset="-128"/>
                <a:ea typeface="UD デジタル 教科書体 N-B" panose="02020700000000000000" pitchFamily="17" charset="-128"/>
              </a:rPr>
              <a:t>暴言や暴力などの他害行動がある場合</a:t>
            </a:r>
          </a:p>
        </p:txBody>
      </p:sp>
      <p:sp>
        <p:nvSpPr>
          <p:cNvPr id="14" name="テキスト ボックス 13">
            <a:extLst>
              <a:ext uri="{FF2B5EF4-FFF2-40B4-BE49-F238E27FC236}">
                <a16:creationId xmlns:a16="http://schemas.microsoft.com/office/drawing/2014/main" id="{0531B010-92ED-111F-9933-30F5B279B8FA}"/>
              </a:ext>
            </a:extLst>
          </p:cNvPr>
          <p:cNvSpPr txBox="1"/>
          <p:nvPr/>
        </p:nvSpPr>
        <p:spPr>
          <a:xfrm>
            <a:off x="964449" y="4757074"/>
            <a:ext cx="6026680" cy="1200329"/>
          </a:xfrm>
          <a:prstGeom prst="rect">
            <a:avLst/>
          </a:prstGeom>
          <a:noFill/>
        </p:spPr>
        <p:txBody>
          <a:bodyPr wrap="square" rtlCol="0">
            <a:spAutoFit/>
          </a:bodyPr>
          <a:lstStyle/>
          <a:p>
            <a:pPr marL="0" indent="0">
              <a:buNone/>
            </a:pPr>
            <a:r>
              <a:rPr lang="ja-JP" altLang="en-US" sz="2400" dirty="0">
                <a:solidFill>
                  <a:srgbClr val="FF0000"/>
                </a:solidFill>
                <a:latin typeface="UD デジタル 教科書体 N-B" panose="02020700000000000000" pitchFamily="17" charset="-128"/>
                <a:ea typeface="UD デジタル 教科書体 N-B" panose="02020700000000000000" pitchFamily="17" charset="-128"/>
              </a:rPr>
              <a:t>☆子供と約束やルールを決めるときには、子供が自分で「決めた」という気持ちをもたせることが必要です。</a:t>
            </a:r>
            <a:endParaRPr lang="en-US" altLang="ja-JP" sz="2400" dirty="0">
              <a:solidFill>
                <a:srgbClr val="FF0000"/>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35859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6A391B7-BD4F-F957-DA05-5ADBEA4B3BE9}"/>
              </a:ext>
            </a:extLst>
          </p:cNvPr>
          <p:cNvSpPr/>
          <p:nvPr/>
        </p:nvSpPr>
        <p:spPr>
          <a:xfrm>
            <a:off x="1219199" y="1294440"/>
            <a:ext cx="9753600" cy="914400"/>
          </a:xfrm>
          <a:custGeom>
            <a:avLst/>
            <a:gdLst>
              <a:gd name="connsiteX0" fmla="*/ 0 w 9753600"/>
              <a:gd name="connsiteY0" fmla="*/ 0 h 914400"/>
              <a:gd name="connsiteX1" fmla="*/ 501614 w 9753600"/>
              <a:gd name="connsiteY1" fmla="*/ 0 h 914400"/>
              <a:gd name="connsiteX2" fmla="*/ 1003227 w 9753600"/>
              <a:gd name="connsiteY2" fmla="*/ 0 h 914400"/>
              <a:gd name="connsiteX3" fmla="*/ 1602377 w 9753600"/>
              <a:gd name="connsiteY3" fmla="*/ 0 h 914400"/>
              <a:gd name="connsiteX4" fmla="*/ 2396599 w 9753600"/>
              <a:gd name="connsiteY4" fmla="*/ 0 h 914400"/>
              <a:gd name="connsiteX5" fmla="*/ 2800677 w 9753600"/>
              <a:gd name="connsiteY5" fmla="*/ 0 h 914400"/>
              <a:gd name="connsiteX6" fmla="*/ 3302290 w 9753600"/>
              <a:gd name="connsiteY6" fmla="*/ 0 h 914400"/>
              <a:gd name="connsiteX7" fmla="*/ 4096512 w 9753600"/>
              <a:gd name="connsiteY7" fmla="*/ 0 h 914400"/>
              <a:gd name="connsiteX8" fmla="*/ 4695662 w 9753600"/>
              <a:gd name="connsiteY8" fmla="*/ 0 h 914400"/>
              <a:gd name="connsiteX9" fmla="*/ 5587419 w 9753600"/>
              <a:gd name="connsiteY9" fmla="*/ 0 h 914400"/>
              <a:gd name="connsiteX10" fmla="*/ 6381641 w 9753600"/>
              <a:gd name="connsiteY10" fmla="*/ 0 h 914400"/>
              <a:gd name="connsiteX11" fmla="*/ 7273399 w 9753600"/>
              <a:gd name="connsiteY11" fmla="*/ 0 h 914400"/>
              <a:gd name="connsiteX12" fmla="*/ 7775013 w 9753600"/>
              <a:gd name="connsiteY12" fmla="*/ 0 h 914400"/>
              <a:gd name="connsiteX13" fmla="*/ 8569234 w 9753600"/>
              <a:gd name="connsiteY13" fmla="*/ 0 h 914400"/>
              <a:gd name="connsiteX14" fmla="*/ 8973312 w 9753600"/>
              <a:gd name="connsiteY14" fmla="*/ 0 h 914400"/>
              <a:gd name="connsiteX15" fmla="*/ 9753600 w 9753600"/>
              <a:gd name="connsiteY15" fmla="*/ 0 h 914400"/>
              <a:gd name="connsiteX16" fmla="*/ 9753600 w 9753600"/>
              <a:gd name="connsiteY16" fmla="*/ 475488 h 914400"/>
              <a:gd name="connsiteX17" fmla="*/ 9753600 w 9753600"/>
              <a:gd name="connsiteY17" fmla="*/ 914400 h 914400"/>
              <a:gd name="connsiteX18" fmla="*/ 9154450 w 9753600"/>
              <a:gd name="connsiteY18" fmla="*/ 914400 h 914400"/>
              <a:gd name="connsiteX19" fmla="*/ 8262693 w 9753600"/>
              <a:gd name="connsiteY19" fmla="*/ 914400 h 914400"/>
              <a:gd name="connsiteX20" fmla="*/ 7468471 w 9753600"/>
              <a:gd name="connsiteY20" fmla="*/ 914400 h 914400"/>
              <a:gd name="connsiteX21" fmla="*/ 6674249 w 9753600"/>
              <a:gd name="connsiteY21" fmla="*/ 914400 h 914400"/>
              <a:gd name="connsiteX22" fmla="*/ 5977563 w 9753600"/>
              <a:gd name="connsiteY22" fmla="*/ 914400 h 914400"/>
              <a:gd name="connsiteX23" fmla="*/ 5573486 w 9753600"/>
              <a:gd name="connsiteY23" fmla="*/ 914400 h 914400"/>
              <a:gd name="connsiteX24" fmla="*/ 5071872 w 9753600"/>
              <a:gd name="connsiteY24" fmla="*/ 914400 h 914400"/>
              <a:gd name="connsiteX25" fmla="*/ 4472722 w 9753600"/>
              <a:gd name="connsiteY25" fmla="*/ 914400 h 914400"/>
              <a:gd name="connsiteX26" fmla="*/ 3776037 w 9753600"/>
              <a:gd name="connsiteY26" fmla="*/ 914400 h 914400"/>
              <a:gd name="connsiteX27" fmla="*/ 3176887 w 9753600"/>
              <a:gd name="connsiteY27" fmla="*/ 914400 h 914400"/>
              <a:gd name="connsiteX28" fmla="*/ 2772809 w 9753600"/>
              <a:gd name="connsiteY28" fmla="*/ 914400 h 914400"/>
              <a:gd name="connsiteX29" fmla="*/ 2368731 w 9753600"/>
              <a:gd name="connsiteY29" fmla="*/ 914400 h 914400"/>
              <a:gd name="connsiteX30" fmla="*/ 1769582 w 9753600"/>
              <a:gd name="connsiteY30" fmla="*/ 914400 h 914400"/>
              <a:gd name="connsiteX31" fmla="*/ 1267968 w 9753600"/>
              <a:gd name="connsiteY31" fmla="*/ 914400 h 914400"/>
              <a:gd name="connsiteX32" fmla="*/ 0 w 9753600"/>
              <a:gd name="connsiteY32" fmla="*/ 914400 h 914400"/>
              <a:gd name="connsiteX33" fmla="*/ 0 w 9753600"/>
              <a:gd name="connsiteY33" fmla="*/ 475488 h 914400"/>
              <a:gd name="connsiteX34" fmla="*/ 0 w 9753600"/>
              <a:gd name="connsiteY34"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53600" h="914400" extrusionOk="0">
                <a:moveTo>
                  <a:pt x="0" y="0"/>
                </a:moveTo>
                <a:cubicBezTo>
                  <a:pt x="182172" y="24402"/>
                  <a:pt x="286178" y="-4140"/>
                  <a:pt x="501614" y="0"/>
                </a:cubicBezTo>
                <a:cubicBezTo>
                  <a:pt x="717050" y="4140"/>
                  <a:pt x="850356" y="5861"/>
                  <a:pt x="1003227" y="0"/>
                </a:cubicBezTo>
                <a:cubicBezTo>
                  <a:pt x="1156098" y="-5861"/>
                  <a:pt x="1410394" y="12171"/>
                  <a:pt x="1602377" y="0"/>
                </a:cubicBezTo>
                <a:cubicBezTo>
                  <a:pt x="1794360" y="-12171"/>
                  <a:pt x="2230668" y="17323"/>
                  <a:pt x="2396599" y="0"/>
                </a:cubicBezTo>
                <a:cubicBezTo>
                  <a:pt x="2562530" y="-17323"/>
                  <a:pt x="2651361" y="4687"/>
                  <a:pt x="2800677" y="0"/>
                </a:cubicBezTo>
                <a:cubicBezTo>
                  <a:pt x="2949993" y="-4687"/>
                  <a:pt x="3113626" y="961"/>
                  <a:pt x="3302290" y="0"/>
                </a:cubicBezTo>
                <a:cubicBezTo>
                  <a:pt x="3490954" y="-961"/>
                  <a:pt x="3739385" y="-7219"/>
                  <a:pt x="4096512" y="0"/>
                </a:cubicBezTo>
                <a:cubicBezTo>
                  <a:pt x="4453639" y="7219"/>
                  <a:pt x="4405861" y="19025"/>
                  <a:pt x="4695662" y="0"/>
                </a:cubicBezTo>
                <a:cubicBezTo>
                  <a:pt x="4985463" y="-19025"/>
                  <a:pt x="5253292" y="-13751"/>
                  <a:pt x="5587419" y="0"/>
                </a:cubicBezTo>
                <a:cubicBezTo>
                  <a:pt x="5921546" y="13751"/>
                  <a:pt x="6192542" y="-28119"/>
                  <a:pt x="6381641" y="0"/>
                </a:cubicBezTo>
                <a:cubicBezTo>
                  <a:pt x="6570740" y="28119"/>
                  <a:pt x="6979734" y="-16019"/>
                  <a:pt x="7273399" y="0"/>
                </a:cubicBezTo>
                <a:cubicBezTo>
                  <a:pt x="7567064" y="16019"/>
                  <a:pt x="7635944" y="1181"/>
                  <a:pt x="7775013" y="0"/>
                </a:cubicBezTo>
                <a:cubicBezTo>
                  <a:pt x="7914082" y="-1181"/>
                  <a:pt x="8352378" y="2038"/>
                  <a:pt x="8569234" y="0"/>
                </a:cubicBezTo>
                <a:cubicBezTo>
                  <a:pt x="8786090" y="-2038"/>
                  <a:pt x="8891596" y="-19254"/>
                  <a:pt x="8973312" y="0"/>
                </a:cubicBezTo>
                <a:cubicBezTo>
                  <a:pt x="9055028" y="19254"/>
                  <a:pt x="9486783" y="13470"/>
                  <a:pt x="9753600" y="0"/>
                </a:cubicBezTo>
                <a:cubicBezTo>
                  <a:pt x="9738491" y="230896"/>
                  <a:pt x="9762655" y="314456"/>
                  <a:pt x="9753600" y="475488"/>
                </a:cubicBezTo>
                <a:cubicBezTo>
                  <a:pt x="9744545" y="636520"/>
                  <a:pt x="9733019" y="708389"/>
                  <a:pt x="9753600" y="914400"/>
                </a:cubicBezTo>
                <a:cubicBezTo>
                  <a:pt x="9553805" y="887866"/>
                  <a:pt x="9435864" y="908542"/>
                  <a:pt x="9154450" y="914400"/>
                </a:cubicBezTo>
                <a:cubicBezTo>
                  <a:pt x="8873036" y="920259"/>
                  <a:pt x="8624415" y="922545"/>
                  <a:pt x="8262693" y="914400"/>
                </a:cubicBezTo>
                <a:cubicBezTo>
                  <a:pt x="7900971" y="906255"/>
                  <a:pt x="7823780" y="905981"/>
                  <a:pt x="7468471" y="914400"/>
                </a:cubicBezTo>
                <a:cubicBezTo>
                  <a:pt x="7113162" y="922819"/>
                  <a:pt x="6921381" y="902012"/>
                  <a:pt x="6674249" y="914400"/>
                </a:cubicBezTo>
                <a:cubicBezTo>
                  <a:pt x="6427117" y="926788"/>
                  <a:pt x="6204455" y="919251"/>
                  <a:pt x="5977563" y="914400"/>
                </a:cubicBezTo>
                <a:cubicBezTo>
                  <a:pt x="5750671" y="909549"/>
                  <a:pt x="5770062" y="926467"/>
                  <a:pt x="5573486" y="914400"/>
                </a:cubicBezTo>
                <a:cubicBezTo>
                  <a:pt x="5376910" y="902333"/>
                  <a:pt x="5255529" y="910640"/>
                  <a:pt x="5071872" y="914400"/>
                </a:cubicBezTo>
                <a:cubicBezTo>
                  <a:pt x="4888215" y="918160"/>
                  <a:pt x="4602244" y="902561"/>
                  <a:pt x="4472722" y="914400"/>
                </a:cubicBezTo>
                <a:cubicBezTo>
                  <a:pt x="4343200" y="926240"/>
                  <a:pt x="3927866" y="903371"/>
                  <a:pt x="3776037" y="914400"/>
                </a:cubicBezTo>
                <a:cubicBezTo>
                  <a:pt x="3624208" y="925429"/>
                  <a:pt x="3447197" y="920000"/>
                  <a:pt x="3176887" y="914400"/>
                </a:cubicBezTo>
                <a:cubicBezTo>
                  <a:pt x="2906577" y="908801"/>
                  <a:pt x="2926235" y="922137"/>
                  <a:pt x="2772809" y="914400"/>
                </a:cubicBezTo>
                <a:cubicBezTo>
                  <a:pt x="2619383" y="906663"/>
                  <a:pt x="2558809" y="929262"/>
                  <a:pt x="2368731" y="914400"/>
                </a:cubicBezTo>
                <a:cubicBezTo>
                  <a:pt x="2178653" y="899538"/>
                  <a:pt x="1905107" y="900334"/>
                  <a:pt x="1769582" y="914400"/>
                </a:cubicBezTo>
                <a:cubicBezTo>
                  <a:pt x="1634057" y="928466"/>
                  <a:pt x="1448327" y="932709"/>
                  <a:pt x="1267968" y="914400"/>
                </a:cubicBezTo>
                <a:cubicBezTo>
                  <a:pt x="1087609" y="896091"/>
                  <a:pt x="370200" y="911486"/>
                  <a:pt x="0" y="914400"/>
                </a:cubicBezTo>
                <a:cubicBezTo>
                  <a:pt x="4405" y="746688"/>
                  <a:pt x="19403" y="682445"/>
                  <a:pt x="0" y="475488"/>
                </a:cubicBezTo>
                <a:cubicBezTo>
                  <a:pt x="-19403" y="268531"/>
                  <a:pt x="-11296" y="99020"/>
                  <a:pt x="0" y="0"/>
                </a:cubicBezTo>
                <a:close/>
              </a:path>
            </a:pathLst>
          </a:custGeom>
          <a:noFill/>
          <a:ln w="57150">
            <a:noFill/>
            <a:extLst>
              <a:ext uri="{C807C97D-BFC1-408E-A445-0C87EB9F89A2}">
                <ask:lineSketchStyleProps xmlns:ask="http://schemas.microsoft.com/office/drawing/2018/sketchyshapes" sd="2306103913">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0070C0"/>
                </a:solidFill>
                <a:latin typeface="UD デジタル 教科書体 N-B" panose="02020700000000000000" pitchFamily="17" charset="-128"/>
                <a:ea typeface="UD デジタル 教科書体 N-B" panose="02020700000000000000" pitchFamily="17" charset="-128"/>
              </a:rPr>
              <a:t>困った行動が起こる前の支援</a:t>
            </a:r>
          </a:p>
        </p:txBody>
      </p:sp>
      <p:sp>
        <p:nvSpPr>
          <p:cNvPr id="4" name="正方形/長方形 3">
            <a:extLst>
              <a:ext uri="{FF2B5EF4-FFF2-40B4-BE49-F238E27FC236}">
                <a16:creationId xmlns:a16="http://schemas.microsoft.com/office/drawing/2014/main" id="{C3E7966B-99D3-ACF4-4103-94A4F322E5D7}"/>
              </a:ext>
            </a:extLst>
          </p:cNvPr>
          <p:cNvSpPr/>
          <p:nvPr/>
        </p:nvSpPr>
        <p:spPr>
          <a:xfrm>
            <a:off x="1123951" y="3291201"/>
            <a:ext cx="9944096" cy="914400"/>
          </a:xfrm>
          <a:custGeom>
            <a:avLst/>
            <a:gdLst>
              <a:gd name="connsiteX0" fmla="*/ 0 w 9944096"/>
              <a:gd name="connsiteY0" fmla="*/ 0 h 914400"/>
              <a:gd name="connsiteX1" fmla="*/ 563499 w 9944096"/>
              <a:gd name="connsiteY1" fmla="*/ 0 h 914400"/>
              <a:gd name="connsiteX2" fmla="*/ 1027557 w 9944096"/>
              <a:gd name="connsiteY2" fmla="*/ 0 h 914400"/>
              <a:gd name="connsiteX3" fmla="*/ 1789937 w 9944096"/>
              <a:gd name="connsiteY3" fmla="*/ 0 h 914400"/>
              <a:gd name="connsiteX4" fmla="*/ 2651759 w 9944096"/>
              <a:gd name="connsiteY4" fmla="*/ 0 h 914400"/>
              <a:gd name="connsiteX5" fmla="*/ 3215258 w 9944096"/>
              <a:gd name="connsiteY5" fmla="*/ 0 h 914400"/>
              <a:gd name="connsiteX6" fmla="*/ 3977638 w 9944096"/>
              <a:gd name="connsiteY6" fmla="*/ 0 h 914400"/>
              <a:gd name="connsiteX7" fmla="*/ 4441696 w 9944096"/>
              <a:gd name="connsiteY7" fmla="*/ 0 h 914400"/>
              <a:gd name="connsiteX8" fmla="*/ 4806313 w 9944096"/>
              <a:gd name="connsiteY8" fmla="*/ 0 h 914400"/>
              <a:gd name="connsiteX9" fmla="*/ 5369812 w 9944096"/>
              <a:gd name="connsiteY9" fmla="*/ 0 h 914400"/>
              <a:gd name="connsiteX10" fmla="*/ 6032752 w 9944096"/>
              <a:gd name="connsiteY10" fmla="*/ 0 h 914400"/>
              <a:gd name="connsiteX11" fmla="*/ 6695691 w 9944096"/>
              <a:gd name="connsiteY11" fmla="*/ 0 h 914400"/>
              <a:gd name="connsiteX12" fmla="*/ 7557513 w 9944096"/>
              <a:gd name="connsiteY12" fmla="*/ 0 h 914400"/>
              <a:gd name="connsiteX13" fmla="*/ 8319894 w 9944096"/>
              <a:gd name="connsiteY13" fmla="*/ 0 h 914400"/>
              <a:gd name="connsiteX14" fmla="*/ 9082274 w 9944096"/>
              <a:gd name="connsiteY14" fmla="*/ 0 h 914400"/>
              <a:gd name="connsiteX15" fmla="*/ 9944096 w 9944096"/>
              <a:gd name="connsiteY15" fmla="*/ 0 h 914400"/>
              <a:gd name="connsiteX16" fmla="*/ 9944096 w 9944096"/>
              <a:gd name="connsiteY16" fmla="*/ 466344 h 914400"/>
              <a:gd name="connsiteX17" fmla="*/ 9944096 w 9944096"/>
              <a:gd name="connsiteY17" fmla="*/ 914400 h 914400"/>
              <a:gd name="connsiteX18" fmla="*/ 9380597 w 9944096"/>
              <a:gd name="connsiteY18" fmla="*/ 914400 h 914400"/>
              <a:gd name="connsiteX19" fmla="*/ 8916539 w 9944096"/>
              <a:gd name="connsiteY19" fmla="*/ 914400 h 914400"/>
              <a:gd name="connsiteX20" fmla="*/ 8054718 w 9944096"/>
              <a:gd name="connsiteY20" fmla="*/ 914400 h 914400"/>
              <a:gd name="connsiteX21" fmla="*/ 7590660 w 9944096"/>
              <a:gd name="connsiteY21" fmla="*/ 914400 h 914400"/>
              <a:gd name="connsiteX22" fmla="*/ 7126602 w 9944096"/>
              <a:gd name="connsiteY22" fmla="*/ 914400 h 914400"/>
              <a:gd name="connsiteX23" fmla="*/ 6662544 w 9944096"/>
              <a:gd name="connsiteY23" fmla="*/ 914400 h 914400"/>
              <a:gd name="connsiteX24" fmla="*/ 5900164 w 9944096"/>
              <a:gd name="connsiteY24" fmla="*/ 914400 h 914400"/>
              <a:gd name="connsiteX25" fmla="*/ 5535547 w 9944096"/>
              <a:gd name="connsiteY25" fmla="*/ 914400 h 914400"/>
              <a:gd name="connsiteX26" fmla="*/ 4673725 w 9944096"/>
              <a:gd name="connsiteY26" fmla="*/ 914400 h 914400"/>
              <a:gd name="connsiteX27" fmla="*/ 3911344 w 9944096"/>
              <a:gd name="connsiteY27" fmla="*/ 914400 h 914400"/>
              <a:gd name="connsiteX28" fmla="*/ 3347846 w 9944096"/>
              <a:gd name="connsiteY28" fmla="*/ 914400 h 914400"/>
              <a:gd name="connsiteX29" fmla="*/ 2486024 w 9944096"/>
              <a:gd name="connsiteY29" fmla="*/ 914400 h 914400"/>
              <a:gd name="connsiteX30" fmla="*/ 1922525 w 9944096"/>
              <a:gd name="connsiteY30" fmla="*/ 914400 h 914400"/>
              <a:gd name="connsiteX31" fmla="*/ 1557908 w 9944096"/>
              <a:gd name="connsiteY31" fmla="*/ 914400 h 914400"/>
              <a:gd name="connsiteX32" fmla="*/ 1193292 w 9944096"/>
              <a:gd name="connsiteY32" fmla="*/ 914400 h 914400"/>
              <a:gd name="connsiteX33" fmla="*/ 828675 w 9944096"/>
              <a:gd name="connsiteY33" fmla="*/ 914400 h 914400"/>
              <a:gd name="connsiteX34" fmla="*/ 0 w 9944096"/>
              <a:gd name="connsiteY34" fmla="*/ 914400 h 914400"/>
              <a:gd name="connsiteX35" fmla="*/ 0 w 9944096"/>
              <a:gd name="connsiteY35" fmla="*/ 484632 h 914400"/>
              <a:gd name="connsiteX36" fmla="*/ 0 w 9944096"/>
              <a:gd name="connsiteY3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44096" h="914400" extrusionOk="0">
                <a:moveTo>
                  <a:pt x="0" y="0"/>
                </a:moveTo>
                <a:cubicBezTo>
                  <a:pt x="134554" y="-22000"/>
                  <a:pt x="336102" y="-4723"/>
                  <a:pt x="563499" y="0"/>
                </a:cubicBezTo>
                <a:cubicBezTo>
                  <a:pt x="790896" y="4723"/>
                  <a:pt x="926068" y="955"/>
                  <a:pt x="1027557" y="0"/>
                </a:cubicBezTo>
                <a:cubicBezTo>
                  <a:pt x="1129046" y="-955"/>
                  <a:pt x="1564027" y="-36301"/>
                  <a:pt x="1789937" y="0"/>
                </a:cubicBezTo>
                <a:cubicBezTo>
                  <a:pt x="2015847" y="36301"/>
                  <a:pt x="2348304" y="3265"/>
                  <a:pt x="2651759" y="0"/>
                </a:cubicBezTo>
                <a:cubicBezTo>
                  <a:pt x="2955214" y="-3265"/>
                  <a:pt x="2955276" y="-12000"/>
                  <a:pt x="3215258" y="0"/>
                </a:cubicBezTo>
                <a:cubicBezTo>
                  <a:pt x="3475240" y="12000"/>
                  <a:pt x="3817056" y="19251"/>
                  <a:pt x="3977638" y="0"/>
                </a:cubicBezTo>
                <a:cubicBezTo>
                  <a:pt x="4138220" y="-19251"/>
                  <a:pt x="4340690" y="16129"/>
                  <a:pt x="4441696" y="0"/>
                </a:cubicBezTo>
                <a:cubicBezTo>
                  <a:pt x="4542702" y="-16129"/>
                  <a:pt x="4704546" y="13605"/>
                  <a:pt x="4806313" y="0"/>
                </a:cubicBezTo>
                <a:cubicBezTo>
                  <a:pt x="4908080" y="-13605"/>
                  <a:pt x="5164587" y="12552"/>
                  <a:pt x="5369812" y="0"/>
                </a:cubicBezTo>
                <a:cubicBezTo>
                  <a:pt x="5575037" y="-12552"/>
                  <a:pt x="5818749" y="-16808"/>
                  <a:pt x="6032752" y="0"/>
                </a:cubicBezTo>
                <a:cubicBezTo>
                  <a:pt x="6246755" y="16808"/>
                  <a:pt x="6439423" y="-5042"/>
                  <a:pt x="6695691" y="0"/>
                </a:cubicBezTo>
                <a:cubicBezTo>
                  <a:pt x="6951959" y="5042"/>
                  <a:pt x="7250487" y="30313"/>
                  <a:pt x="7557513" y="0"/>
                </a:cubicBezTo>
                <a:cubicBezTo>
                  <a:pt x="7864539" y="-30313"/>
                  <a:pt x="8023905" y="34089"/>
                  <a:pt x="8319894" y="0"/>
                </a:cubicBezTo>
                <a:cubicBezTo>
                  <a:pt x="8615883" y="-34089"/>
                  <a:pt x="8753729" y="-12040"/>
                  <a:pt x="9082274" y="0"/>
                </a:cubicBezTo>
                <a:cubicBezTo>
                  <a:pt x="9410819" y="12040"/>
                  <a:pt x="9554553" y="36544"/>
                  <a:pt x="9944096" y="0"/>
                </a:cubicBezTo>
                <a:cubicBezTo>
                  <a:pt x="9936803" y="192348"/>
                  <a:pt x="9942849" y="311925"/>
                  <a:pt x="9944096" y="466344"/>
                </a:cubicBezTo>
                <a:cubicBezTo>
                  <a:pt x="9945343" y="620763"/>
                  <a:pt x="9959228" y="776710"/>
                  <a:pt x="9944096" y="914400"/>
                </a:cubicBezTo>
                <a:cubicBezTo>
                  <a:pt x="9724702" y="926788"/>
                  <a:pt x="9499097" y="920884"/>
                  <a:pt x="9380597" y="914400"/>
                </a:cubicBezTo>
                <a:cubicBezTo>
                  <a:pt x="9262097" y="907916"/>
                  <a:pt x="9129874" y="904136"/>
                  <a:pt x="8916539" y="914400"/>
                </a:cubicBezTo>
                <a:cubicBezTo>
                  <a:pt x="8703204" y="924664"/>
                  <a:pt x="8290396" y="886034"/>
                  <a:pt x="8054718" y="914400"/>
                </a:cubicBezTo>
                <a:cubicBezTo>
                  <a:pt x="7819040" y="942766"/>
                  <a:pt x="7728403" y="920172"/>
                  <a:pt x="7590660" y="914400"/>
                </a:cubicBezTo>
                <a:cubicBezTo>
                  <a:pt x="7452917" y="908628"/>
                  <a:pt x="7314781" y="936906"/>
                  <a:pt x="7126602" y="914400"/>
                </a:cubicBezTo>
                <a:cubicBezTo>
                  <a:pt x="6938423" y="891894"/>
                  <a:pt x="6858622" y="897344"/>
                  <a:pt x="6662544" y="914400"/>
                </a:cubicBezTo>
                <a:cubicBezTo>
                  <a:pt x="6466466" y="931456"/>
                  <a:pt x="6174945" y="944528"/>
                  <a:pt x="5900164" y="914400"/>
                </a:cubicBezTo>
                <a:cubicBezTo>
                  <a:pt x="5625383" y="884272"/>
                  <a:pt x="5661829" y="902330"/>
                  <a:pt x="5535547" y="914400"/>
                </a:cubicBezTo>
                <a:cubicBezTo>
                  <a:pt x="5409265" y="926470"/>
                  <a:pt x="4995309" y="930023"/>
                  <a:pt x="4673725" y="914400"/>
                </a:cubicBezTo>
                <a:cubicBezTo>
                  <a:pt x="4352141" y="898777"/>
                  <a:pt x="4101082" y="946324"/>
                  <a:pt x="3911344" y="914400"/>
                </a:cubicBezTo>
                <a:cubicBezTo>
                  <a:pt x="3721606" y="882476"/>
                  <a:pt x="3532232" y="904392"/>
                  <a:pt x="3347846" y="914400"/>
                </a:cubicBezTo>
                <a:cubicBezTo>
                  <a:pt x="3163460" y="924408"/>
                  <a:pt x="2813266" y="919266"/>
                  <a:pt x="2486024" y="914400"/>
                </a:cubicBezTo>
                <a:cubicBezTo>
                  <a:pt x="2158782" y="909534"/>
                  <a:pt x="2076802" y="929504"/>
                  <a:pt x="1922525" y="914400"/>
                </a:cubicBezTo>
                <a:cubicBezTo>
                  <a:pt x="1768248" y="899296"/>
                  <a:pt x="1734119" y="913159"/>
                  <a:pt x="1557908" y="914400"/>
                </a:cubicBezTo>
                <a:cubicBezTo>
                  <a:pt x="1381697" y="915641"/>
                  <a:pt x="1359669" y="907922"/>
                  <a:pt x="1193292" y="914400"/>
                </a:cubicBezTo>
                <a:cubicBezTo>
                  <a:pt x="1026915" y="920878"/>
                  <a:pt x="972445" y="921755"/>
                  <a:pt x="828675" y="914400"/>
                </a:cubicBezTo>
                <a:cubicBezTo>
                  <a:pt x="684905" y="907045"/>
                  <a:pt x="382289" y="949992"/>
                  <a:pt x="0" y="914400"/>
                </a:cubicBezTo>
                <a:cubicBezTo>
                  <a:pt x="-1771" y="801273"/>
                  <a:pt x="-1896" y="637188"/>
                  <a:pt x="0" y="484632"/>
                </a:cubicBezTo>
                <a:cubicBezTo>
                  <a:pt x="1896" y="332076"/>
                  <a:pt x="22699" y="208749"/>
                  <a:pt x="0" y="0"/>
                </a:cubicBezTo>
                <a:close/>
              </a:path>
            </a:pathLst>
          </a:custGeom>
          <a:noFill/>
          <a:ln w="57150">
            <a:noFill/>
            <a:extLst>
              <a:ext uri="{C807C97D-BFC1-408E-A445-0C87EB9F89A2}">
                <ask:lineSketchStyleProps xmlns:ask="http://schemas.microsoft.com/office/drawing/2018/sketchyshapes" sd="2074236337">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rgbClr val="FF0000"/>
                </a:solidFill>
                <a:latin typeface="UD デジタル 教科書体 N-B" panose="02020700000000000000" pitchFamily="17" charset="-128"/>
                <a:ea typeface="UD デジタル 教科書体 N-B" panose="02020700000000000000" pitchFamily="17" charset="-128"/>
              </a:rPr>
              <a:t>困った行動が起こった後の支援</a:t>
            </a:r>
          </a:p>
        </p:txBody>
      </p:sp>
      <p:sp>
        <p:nvSpPr>
          <p:cNvPr id="7" name="テキスト ボックス 6">
            <a:extLst>
              <a:ext uri="{FF2B5EF4-FFF2-40B4-BE49-F238E27FC236}">
                <a16:creationId xmlns:a16="http://schemas.microsoft.com/office/drawing/2014/main" id="{678D1A41-8DF7-24A1-778F-961CC1D83B30}"/>
              </a:ext>
            </a:extLst>
          </p:cNvPr>
          <p:cNvSpPr txBox="1"/>
          <p:nvPr/>
        </p:nvSpPr>
        <p:spPr>
          <a:xfrm>
            <a:off x="232855" y="4917229"/>
            <a:ext cx="11726287" cy="646331"/>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kumimoji="1" lang="ja-JP" altLang="en-US" sz="3600" dirty="0">
                <a:latin typeface="UD デジタル 教科書体 N-B" panose="02020700000000000000" pitchFamily="17" charset="-128"/>
                <a:ea typeface="UD デジタル 教科書体 N-B" panose="02020700000000000000" pitchFamily="17" charset="-128"/>
              </a:rPr>
              <a:t>１０のうち１でも出来たら褒める！いいときに褒める！</a:t>
            </a:r>
          </a:p>
        </p:txBody>
      </p:sp>
    </p:spTree>
    <p:extLst>
      <p:ext uri="{BB962C8B-B14F-4D97-AF65-F5344CB8AC3E}">
        <p14:creationId xmlns:p14="http://schemas.microsoft.com/office/powerpoint/2010/main" val="4070005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54D10A-C782-92FC-93DB-D99B9471A3D3}"/>
              </a:ext>
            </a:extLst>
          </p:cNvPr>
          <p:cNvSpPr>
            <a:spLocks noGrp="1"/>
          </p:cNvSpPr>
          <p:nvPr>
            <p:ph type="title"/>
          </p:nvPr>
        </p:nvSpPr>
        <p:spPr/>
        <p:txBody>
          <a:bodyPr/>
          <a:lstStyle/>
          <a:p>
            <a:r>
              <a:rPr lang="ja-JP" altLang="en-US" dirty="0">
                <a:latin typeface="UD デジタル 教科書体 N-B" panose="02020700000000000000" pitchFamily="17" charset="-128"/>
                <a:ea typeface="UD デジタル 教科書体 N-B" panose="02020700000000000000" pitchFamily="17" charset="-128"/>
              </a:rPr>
              <a:t>支援が上手くいかないとき</a:t>
            </a:r>
          </a:p>
        </p:txBody>
      </p:sp>
      <p:sp>
        <p:nvSpPr>
          <p:cNvPr id="3" name="縦書きテキスト プレースホルダー 2">
            <a:extLst>
              <a:ext uri="{FF2B5EF4-FFF2-40B4-BE49-F238E27FC236}">
                <a16:creationId xmlns:a16="http://schemas.microsoft.com/office/drawing/2014/main" id="{C3C43869-A42B-220F-74EF-8FA3772CD366}"/>
              </a:ext>
            </a:extLst>
          </p:cNvPr>
          <p:cNvSpPr>
            <a:spLocks noGrp="1"/>
          </p:cNvSpPr>
          <p:nvPr>
            <p:ph type="body" orient="vert" idx="1"/>
          </p:nvPr>
        </p:nvSpPr>
        <p:spPr>
          <a:xfrm>
            <a:off x="1097280" y="2127675"/>
            <a:ext cx="10058400" cy="2992966"/>
          </a:xfrm>
        </p:spPr>
        <p:txBody>
          <a:bodyPr vert="horz">
            <a:noAutofit/>
          </a:bodyPr>
          <a:lstStyle/>
          <a:p>
            <a:r>
              <a:rPr lang="ja-JP" altLang="en-US" sz="3600" dirty="0">
                <a:latin typeface="UD デジタル 教科書体 N-B" panose="02020700000000000000" pitchFamily="17" charset="-128"/>
                <a:ea typeface="UD デジタル 教科書体 N-B" panose="02020700000000000000" pitchFamily="17" charset="-128"/>
              </a:rPr>
              <a:t>　困った行動が減らないときは、一度、実態把握を見直してみましょう。また、担任だから、担当だからということに縛られず、その子供に関わるいろいろな方々を巻き込んで実態把握を見直すことも必要です。一人の視点では見えなかったものや考えが浮かぶかもしれません。</a:t>
            </a:r>
          </a:p>
        </p:txBody>
      </p:sp>
    </p:spTree>
    <p:extLst>
      <p:ext uri="{BB962C8B-B14F-4D97-AF65-F5344CB8AC3E}">
        <p14:creationId xmlns:p14="http://schemas.microsoft.com/office/powerpoint/2010/main" val="619602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4E56E8-0688-FF8A-2399-D8C201811179}"/>
              </a:ext>
            </a:extLst>
          </p:cNvPr>
          <p:cNvSpPr>
            <a:spLocks noGrp="1"/>
          </p:cNvSpPr>
          <p:nvPr>
            <p:ph type="title" idx="4294967295"/>
          </p:nvPr>
        </p:nvSpPr>
        <p:spPr>
          <a:xfrm>
            <a:off x="1905000" y="1980068"/>
            <a:ext cx="8382000" cy="978408"/>
          </a:xfrm>
        </p:spPr>
        <p:txBody>
          <a:bodyPr>
            <a:normAutofit/>
          </a:bodyPr>
          <a:lstStyle/>
          <a:p>
            <a:pPr algn="ct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大丈夫？</a:t>
            </a:r>
            <a:r>
              <a:rPr kumimoji="1" lang="en-US" altLang="ja-JP" dirty="0">
                <a:latin typeface="UD デジタル 教科書体 N-B" panose="02020700000000000000" pitchFamily="17" charset="-128"/>
                <a:ea typeface="UD デジタル 教科書体 N-B" panose="02020700000000000000" pitchFamily="17" charset="-128"/>
              </a:rPr>
              <a:t>』『</a:t>
            </a:r>
            <a:r>
              <a:rPr kumimoji="1" lang="ja-JP" altLang="en-US" dirty="0">
                <a:latin typeface="UD デジタル 教科書体 N-B" panose="02020700000000000000" pitchFamily="17" charset="-128"/>
                <a:ea typeface="UD デジタル 教科書体 N-B" panose="02020700000000000000" pitchFamily="17" charset="-128"/>
              </a:rPr>
              <a:t>わかった？</a:t>
            </a:r>
            <a:r>
              <a:rPr kumimoji="1" lang="en-US" altLang="ja-JP" dirty="0">
                <a:latin typeface="UD デジタル 教科書体 N-B" panose="02020700000000000000" pitchFamily="17" charset="-128"/>
                <a:ea typeface="UD デジタル 教科書体 N-B" panose="02020700000000000000" pitchFamily="17" charset="-128"/>
              </a:rPr>
              <a:t>』</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4" name="矢印: 下 3">
            <a:extLst>
              <a:ext uri="{FF2B5EF4-FFF2-40B4-BE49-F238E27FC236}">
                <a16:creationId xmlns:a16="http://schemas.microsoft.com/office/drawing/2014/main" id="{D1FDEC64-1037-1B99-1661-0CB7AC310969}"/>
              </a:ext>
            </a:extLst>
          </p:cNvPr>
          <p:cNvSpPr/>
          <p:nvPr/>
        </p:nvSpPr>
        <p:spPr>
          <a:xfrm>
            <a:off x="5320284" y="3407653"/>
            <a:ext cx="15514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a:extLst>
              <a:ext uri="{FF2B5EF4-FFF2-40B4-BE49-F238E27FC236}">
                <a16:creationId xmlns:a16="http://schemas.microsoft.com/office/drawing/2014/main" id="{F2CD3C21-D308-7B09-54F0-5387107811F3}"/>
              </a:ext>
            </a:extLst>
          </p:cNvPr>
          <p:cNvSpPr txBox="1">
            <a:spLocks/>
          </p:cNvSpPr>
          <p:nvPr/>
        </p:nvSpPr>
        <p:spPr>
          <a:xfrm rot="20939606">
            <a:off x="353350" y="733613"/>
            <a:ext cx="6046021" cy="666153"/>
          </a:xfrm>
          <a:custGeom>
            <a:avLst/>
            <a:gdLst>
              <a:gd name="connsiteX0" fmla="*/ 0 w 6046021"/>
              <a:gd name="connsiteY0" fmla="*/ 0 h 666153"/>
              <a:gd name="connsiteX1" fmla="*/ 368258 w 6046021"/>
              <a:gd name="connsiteY1" fmla="*/ 0 h 666153"/>
              <a:gd name="connsiteX2" fmla="*/ 796975 w 6046021"/>
              <a:gd name="connsiteY2" fmla="*/ 0 h 666153"/>
              <a:gd name="connsiteX3" fmla="*/ 1346614 w 6046021"/>
              <a:gd name="connsiteY3" fmla="*/ 0 h 666153"/>
              <a:gd name="connsiteX4" fmla="*/ 1835792 w 6046021"/>
              <a:gd name="connsiteY4" fmla="*/ 0 h 666153"/>
              <a:gd name="connsiteX5" fmla="*/ 2385430 w 6046021"/>
              <a:gd name="connsiteY5" fmla="*/ 0 h 666153"/>
              <a:gd name="connsiteX6" fmla="*/ 2995529 w 6046021"/>
              <a:gd name="connsiteY6" fmla="*/ 0 h 666153"/>
              <a:gd name="connsiteX7" fmla="*/ 3424246 w 6046021"/>
              <a:gd name="connsiteY7" fmla="*/ 0 h 666153"/>
              <a:gd name="connsiteX8" fmla="*/ 3973885 w 6046021"/>
              <a:gd name="connsiteY8" fmla="*/ 0 h 666153"/>
              <a:gd name="connsiteX9" fmla="*/ 4583983 w 6046021"/>
              <a:gd name="connsiteY9" fmla="*/ 0 h 666153"/>
              <a:gd name="connsiteX10" fmla="*/ 5254542 w 6046021"/>
              <a:gd name="connsiteY10" fmla="*/ 0 h 666153"/>
              <a:gd name="connsiteX11" fmla="*/ 6046021 w 6046021"/>
              <a:gd name="connsiteY11" fmla="*/ 0 h 666153"/>
              <a:gd name="connsiteX12" fmla="*/ 6046021 w 6046021"/>
              <a:gd name="connsiteY12" fmla="*/ 339738 h 666153"/>
              <a:gd name="connsiteX13" fmla="*/ 6046021 w 6046021"/>
              <a:gd name="connsiteY13" fmla="*/ 666153 h 666153"/>
              <a:gd name="connsiteX14" fmla="*/ 5556843 w 6046021"/>
              <a:gd name="connsiteY14" fmla="*/ 666153 h 666153"/>
              <a:gd name="connsiteX15" fmla="*/ 5007205 w 6046021"/>
              <a:gd name="connsiteY15" fmla="*/ 666153 h 666153"/>
              <a:gd name="connsiteX16" fmla="*/ 4578487 w 6046021"/>
              <a:gd name="connsiteY16" fmla="*/ 666153 h 666153"/>
              <a:gd name="connsiteX17" fmla="*/ 4210229 w 6046021"/>
              <a:gd name="connsiteY17" fmla="*/ 666153 h 666153"/>
              <a:gd name="connsiteX18" fmla="*/ 3660591 w 6046021"/>
              <a:gd name="connsiteY18" fmla="*/ 666153 h 666153"/>
              <a:gd name="connsiteX19" fmla="*/ 3171413 w 6046021"/>
              <a:gd name="connsiteY19" fmla="*/ 666153 h 666153"/>
              <a:gd name="connsiteX20" fmla="*/ 2500854 w 6046021"/>
              <a:gd name="connsiteY20" fmla="*/ 666153 h 666153"/>
              <a:gd name="connsiteX21" fmla="*/ 1951216 w 6046021"/>
              <a:gd name="connsiteY21" fmla="*/ 666153 h 666153"/>
              <a:gd name="connsiteX22" fmla="*/ 1341117 w 6046021"/>
              <a:gd name="connsiteY22" fmla="*/ 666153 h 666153"/>
              <a:gd name="connsiteX23" fmla="*/ 670559 w 6046021"/>
              <a:gd name="connsiteY23" fmla="*/ 666153 h 666153"/>
              <a:gd name="connsiteX24" fmla="*/ 0 w 6046021"/>
              <a:gd name="connsiteY24" fmla="*/ 666153 h 666153"/>
              <a:gd name="connsiteX25" fmla="*/ 0 w 6046021"/>
              <a:gd name="connsiteY25" fmla="*/ 339738 h 666153"/>
              <a:gd name="connsiteX26" fmla="*/ 0 w 6046021"/>
              <a:gd name="connsiteY26" fmla="*/ 0 h 66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46021" h="666153" fill="none" extrusionOk="0">
                <a:moveTo>
                  <a:pt x="0" y="0"/>
                </a:moveTo>
                <a:cubicBezTo>
                  <a:pt x="135419" y="-15811"/>
                  <a:pt x="245808" y="1168"/>
                  <a:pt x="368258" y="0"/>
                </a:cubicBezTo>
                <a:cubicBezTo>
                  <a:pt x="490708" y="-1168"/>
                  <a:pt x="668916" y="21898"/>
                  <a:pt x="796975" y="0"/>
                </a:cubicBezTo>
                <a:cubicBezTo>
                  <a:pt x="925034" y="-21898"/>
                  <a:pt x="1079406" y="61242"/>
                  <a:pt x="1346614" y="0"/>
                </a:cubicBezTo>
                <a:cubicBezTo>
                  <a:pt x="1613822" y="-61242"/>
                  <a:pt x="1655567" y="42398"/>
                  <a:pt x="1835792" y="0"/>
                </a:cubicBezTo>
                <a:cubicBezTo>
                  <a:pt x="2016017" y="-42398"/>
                  <a:pt x="2132876" y="49552"/>
                  <a:pt x="2385430" y="0"/>
                </a:cubicBezTo>
                <a:cubicBezTo>
                  <a:pt x="2637984" y="-49552"/>
                  <a:pt x="2865106" y="13659"/>
                  <a:pt x="2995529" y="0"/>
                </a:cubicBezTo>
                <a:cubicBezTo>
                  <a:pt x="3125952" y="-13659"/>
                  <a:pt x="3331755" y="10038"/>
                  <a:pt x="3424246" y="0"/>
                </a:cubicBezTo>
                <a:cubicBezTo>
                  <a:pt x="3516737" y="-10038"/>
                  <a:pt x="3777081" y="11729"/>
                  <a:pt x="3973885" y="0"/>
                </a:cubicBezTo>
                <a:cubicBezTo>
                  <a:pt x="4170689" y="-11729"/>
                  <a:pt x="4335820" y="42072"/>
                  <a:pt x="4583983" y="0"/>
                </a:cubicBezTo>
                <a:cubicBezTo>
                  <a:pt x="4832146" y="-42072"/>
                  <a:pt x="4956859" y="39253"/>
                  <a:pt x="5254542" y="0"/>
                </a:cubicBezTo>
                <a:cubicBezTo>
                  <a:pt x="5552225" y="-39253"/>
                  <a:pt x="5783647" y="47796"/>
                  <a:pt x="6046021" y="0"/>
                </a:cubicBezTo>
                <a:cubicBezTo>
                  <a:pt x="6085266" y="93678"/>
                  <a:pt x="6020658" y="266512"/>
                  <a:pt x="6046021" y="339738"/>
                </a:cubicBezTo>
                <a:cubicBezTo>
                  <a:pt x="6071384" y="412964"/>
                  <a:pt x="6031351" y="555146"/>
                  <a:pt x="6046021" y="666153"/>
                </a:cubicBezTo>
                <a:cubicBezTo>
                  <a:pt x="5824460" y="672713"/>
                  <a:pt x="5732349" y="664607"/>
                  <a:pt x="5556843" y="666153"/>
                </a:cubicBezTo>
                <a:cubicBezTo>
                  <a:pt x="5381337" y="667699"/>
                  <a:pt x="5176294" y="657932"/>
                  <a:pt x="5007205" y="666153"/>
                </a:cubicBezTo>
                <a:cubicBezTo>
                  <a:pt x="4838116" y="674374"/>
                  <a:pt x="4742794" y="641338"/>
                  <a:pt x="4578487" y="666153"/>
                </a:cubicBezTo>
                <a:cubicBezTo>
                  <a:pt x="4414180" y="690968"/>
                  <a:pt x="4386379" y="640761"/>
                  <a:pt x="4210229" y="666153"/>
                </a:cubicBezTo>
                <a:cubicBezTo>
                  <a:pt x="4034079" y="691545"/>
                  <a:pt x="3809053" y="635029"/>
                  <a:pt x="3660591" y="666153"/>
                </a:cubicBezTo>
                <a:cubicBezTo>
                  <a:pt x="3512129" y="697277"/>
                  <a:pt x="3348147" y="607694"/>
                  <a:pt x="3171413" y="666153"/>
                </a:cubicBezTo>
                <a:cubicBezTo>
                  <a:pt x="2994679" y="724612"/>
                  <a:pt x="2721453" y="619022"/>
                  <a:pt x="2500854" y="666153"/>
                </a:cubicBezTo>
                <a:cubicBezTo>
                  <a:pt x="2280255" y="713284"/>
                  <a:pt x="2137400" y="601795"/>
                  <a:pt x="1951216" y="666153"/>
                </a:cubicBezTo>
                <a:cubicBezTo>
                  <a:pt x="1765032" y="730511"/>
                  <a:pt x="1578032" y="646170"/>
                  <a:pt x="1341117" y="666153"/>
                </a:cubicBezTo>
                <a:cubicBezTo>
                  <a:pt x="1104202" y="686136"/>
                  <a:pt x="920561" y="608225"/>
                  <a:pt x="670559" y="666153"/>
                </a:cubicBezTo>
                <a:cubicBezTo>
                  <a:pt x="420557" y="724081"/>
                  <a:pt x="242477" y="609190"/>
                  <a:pt x="0" y="666153"/>
                </a:cubicBezTo>
                <a:cubicBezTo>
                  <a:pt x="-5880" y="553840"/>
                  <a:pt x="3376" y="441841"/>
                  <a:pt x="0" y="339738"/>
                </a:cubicBezTo>
                <a:cubicBezTo>
                  <a:pt x="-3376" y="237636"/>
                  <a:pt x="16253" y="148774"/>
                  <a:pt x="0" y="0"/>
                </a:cubicBezTo>
                <a:close/>
              </a:path>
              <a:path w="6046021" h="666153" stroke="0" extrusionOk="0">
                <a:moveTo>
                  <a:pt x="0" y="0"/>
                </a:moveTo>
                <a:cubicBezTo>
                  <a:pt x="134144" y="-45669"/>
                  <a:pt x="339832" y="12077"/>
                  <a:pt x="428718" y="0"/>
                </a:cubicBezTo>
                <a:cubicBezTo>
                  <a:pt x="517604" y="-12077"/>
                  <a:pt x="625152" y="43021"/>
                  <a:pt x="796975" y="0"/>
                </a:cubicBezTo>
                <a:cubicBezTo>
                  <a:pt x="968798" y="-43021"/>
                  <a:pt x="1182544" y="30098"/>
                  <a:pt x="1286154" y="0"/>
                </a:cubicBezTo>
                <a:cubicBezTo>
                  <a:pt x="1389764" y="-30098"/>
                  <a:pt x="1725820" y="46959"/>
                  <a:pt x="1835792" y="0"/>
                </a:cubicBezTo>
                <a:cubicBezTo>
                  <a:pt x="1945764" y="-46959"/>
                  <a:pt x="2210479" y="17498"/>
                  <a:pt x="2445890" y="0"/>
                </a:cubicBezTo>
                <a:cubicBezTo>
                  <a:pt x="2681301" y="-17498"/>
                  <a:pt x="2734131" y="21307"/>
                  <a:pt x="2874608" y="0"/>
                </a:cubicBezTo>
                <a:cubicBezTo>
                  <a:pt x="3015085" y="-21307"/>
                  <a:pt x="3204832" y="18558"/>
                  <a:pt x="3363786" y="0"/>
                </a:cubicBezTo>
                <a:cubicBezTo>
                  <a:pt x="3522740" y="-18558"/>
                  <a:pt x="3778261" y="12248"/>
                  <a:pt x="4034345" y="0"/>
                </a:cubicBezTo>
                <a:cubicBezTo>
                  <a:pt x="4290429" y="-12248"/>
                  <a:pt x="4374050" y="8898"/>
                  <a:pt x="4644443" y="0"/>
                </a:cubicBezTo>
                <a:cubicBezTo>
                  <a:pt x="4914836" y="-8898"/>
                  <a:pt x="4932969" y="25720"/>
                  <a:pt x="5012701" y="0"/>
                </a:cubicBezTo>
                <a:cubicBezTo>
                  <a:pt x="5092433" y="-25720"/>
                  <a:pt x="5301276" y="38347"/>
                  <a:pt x="5441419" y="0"/>
                </a:cubicBezTo>
                <a:cubicBezTo>
                  <a:pt x="5581562" y="-38347"/>
                  <a:pt x="5800288" y="36497"/>
                  <a:pt x="6046021" y="0"/>
                </a:cubicBezTo>
                <a:cubicBezTo>
                  <a:pt x="6081191" y="147344"/>
                  <a:pt x="6007594" y="238759"/>
                  <a:pt x="6046021" y="339738"/>
                </a:cubicBezTo>
                <a:cubicBezTo>
                  <a:pt x="6084448" y="440717"/>
                  <a:pt x="6010615" y="542416"/>
                  <a:pt x="6046021" y="666153"/>
                </a:cubicBezTo>
                <a:cubicBezTo>
                  <a:pt x="5811477" y="673342"/>
                  <a:pt x="5573423" y="606031"/>
                  <a:pt x="5435923" y="666153"/>
                </a:cubicBezTo>
                <a:cubicBezTo>
                  <a:pt x="5298423" y="726275"/>
                  <a:pt x="5088205" y="645097"/>
                  <a:pt x="4946744" y="666153"/>
                </a:cubicBezTo>
                <a:cubicBezTo>
                  <a:pt x="4805283" y="687209"/>
                  <a:pt x="4642153" y="625209"/>
                  <a:pt x="4518027" y="666153"/>
                </a:cubicBezTo>
                <a:cubicBezTo>
                  <a:pt x="4393901" y="707097"/>
                  <a:pt x="4129726" y="632261"/>
                  <a:pt x="3968388" y="666153"/>
                </a:cubicBezTo>
                <a:cubicBezTo>
                  <a:pt x="3807050" y="700045"/>
                  <a:pt x="3726088" y="622327"/>
                  <a:pt x="3600131" y="666153"/>
                </a:cubicBezTo>
                <a:cubicBezTo>
                  <a:pt x="3474174" y="709979"/>
                  <a:pt x="3375426" y="658747"/>
                  <a:pt x="3231873" y="666153"/>
                </a:cubicBezTo>
                <a:cubicBezTo>
                  <a:pt x="3088320" y="673559"/>
                  <a:pt x="2923624" y="664854"/>
                  <a:pt x="2682235" y="666153"/>
                </a:cubicBezTo>
                <a:cubicBezTo>
                  <a:pt x="2440846" y="667452"/>
                  <a:pt x="2249558" y="633930"/>
                  <a:pt x="2072136" y="666153"/>
                </a:cubicBezTo>
                <a:cubicBezTo>
                  <a:pt x="1894714" y="698376"/>
                  <a:pt x="1768720" y="633479"/>
                  <a:pt x="1522498" y="666153"/>
                </a:cubicBezTo>
                <a:cubicBezTo>
                  <a:pt x="1276276" y="698827"/>
                  <a:pt x="1241161" y="658332"/>
                  <a:pt x="1093780" y="666153"/>
                </a:cubicBezTo>
                <a:cubicBezTo>
                  <a:pt x="946399" y="673974"/>
                  <a:pt x="827473" y="645394"/>
                  <a:pt x="604602" y="666153"/>
                </a:cubicBezTo>
                <a:cubicBezTo>
                  <a:pt x="381731" y="686912"/>
                  <a:pt x="258185" y="600659"/>
                  <a:pt x="0" y="666153"/>
                </a:cubicBezTo>
                <a:cubicBezTo>
                  <a:pt x="-21370" y="555190"/>
                  <a:pt x="27965" y="493947"/>
                  <a:pt x="0" y="346400"/>
                </a:cubicBezTo>
                <a:cubicBezTo>
                  <a:pt x="-27965" y="198853"/>
                  <a:pt x="27026" y="146909"/>
                  <a:pt x="0" y="0"/>
                </a:cubicBezTo>
                <a:close/>
              </a:path>
            </a:pathLst>
          </a:custGeom>
          <a:solidFill>
            <a:schemeClr val="bg2">
              <a:lumMod val="90000"/>
              <a:alpha val="50000"/>
            </a:schemeClr>
          </a:solidFill>
          <a:ln w="57150">
            <a:solidFill>
              <a:srgbClr val="1D9EFF"/>
            </a:solidFill>
            <a:extLst>
              <a:ext uri="{C807C97D-BFC1-408E-A445-0C87EB9F89A2}">
                <ask:lineSketchStyleProps xmlns:ask="http://schemas.microsoft.com/office/drawing/2018/sketchyshapes" sd="1007475747">
                  <a:prstGeom prst="rect">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3600" dirty="0">
                <a:latin typeface="UD デジタル 教科書体 N-B" panose="02020700000000000000" pitchFamily="17" charset="-128"/>
                <a:ea typeface="UD デジタル 教科書体 N-B" panose="02020700000000000000" pitchFamily="17" charset="-128"/>
              </a:rPr>
              <a:t>明日から意識できる特別支援</a:t>
            </a:r>
          </a:p>
        </p:txBody>
      </p:sp>
      <p:sp>
        <p:nvSpPr>
          <p:cNvPr id="6" name="タイトル 1">
            <a:extLst>
              <a:ext uri="{FF2B5EF4-FFF2-40B4-BE49-F238E27FC236}">
                <a16:creationId xmlns:a16="http://schemas.microsoft.com/office/drawing/2014/main" id="{87ECA442-2DB5-6D56-6791-5F12863DA1B5}"/>
              </a:ext>
            </a:extLst>
          </p:cNvPr>
          <p:cNvSpPr txBox="1">
            <a:spLocks/>
          </p:cNvSpPr>
          <p:nvPr/>
        </p:nvSpPr>
        <p:spPr>
          <a:xfrm>
            <a:off x="647700" y="4835238"/>
            <a:ext cx="10896600" cy="97840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en-US" altLang="ja-JP" dirty="0">
                <a:solidFill>
                  <a:schemeClr val="bg1"/>
                </a:solidFill>
                <a:latin typeface="UD デジタル 教科書体 N-B" panose="02020700000000000000" pitchFamily="17" charset="-128"/>
                <a:ea typeface="UD デジタル 教科書体 N-B" panose="02020700000000000000" pitchFamily="17" charset="-128"/>
              </a:rPr>
              <a:t>『</a:t>
            </a:r>
            <a:r>
              <a:rPr lang="ja-JP" altLang="en-US" dirty="0">
                <a:solidFill>
                  <a:schemeClr val="bg1"/>
                </a:solidFill>
                <a:latin typeface="UD デジタル 教科書体 N-B" panose="02020700000000000000" pitchFamily="17" charset="-128"/>
                <a:ea typeface="UD デジタル 教科書体 N-B" panose="02020700000000000000" pitchFamily="17" charset="-128"/>
              </a:rPr>
              <a:t>やってみて</a:t>
            </a:r>
            <a:r>
              <a:rPr lang="en-US" altLang="ja-JP" dirty="0">
                <a:solidFill>
                  <a:schemeClr val="bg1"/>
                </a:solidFill>
                <a:latin typeface="UD デジタル 教科書体 N-B" panose="02020700000000000000" pitchFamily="17" charset="-128"/>
                <a:ea typeface="UD デジタル 教科書体 N-B" panose="02020700000000000000" pitchFamily="17" charset="-128"/>
              </a:rPr>
              <a:t>』『</a:t>
            </a:r>
            <a:r>
              <a:rPr lang="ja-JP" altLang="en-US" dirty="0">
                <a:solidFill>
                  <a:schemeClr val="bg1"/>
                </a:solidFill>
                <a:latin typeface="UD デジタル 教科書体 N-B" panose="02020700000000000000" pitchFamily="17" charset="-128"/>
                <a:ea typeface="UD デジタル 教科書体 N-B" panose="02020700000000000000" pitchFamily="17" charset="-128"/>
              </a:rPr>
              <a:t>説明してみて</a:t>
            </a:r>
            <a:r>
              <a:rPr lang="en-US" altLang="ja-JP" dirty="0">
                <a:solidFill>
                  <a:schemeClr val="bg1"/>
                </a:solidFill>
                <a:latin typeface="UD デジタル 教科書体 N-B" panose="02020700000000000000" pitchFamily="17" charset="-128"/>
                <a:ea typeface="UD デジタル 教科書体 N-B" panose="02020700000000000000" pitchFamily="17" charset="-128"/>
              </a:rPr>
              <a:t>』</a:t>
            </a:r>
            <a:endParaRPr lang="ja-JP" altLang="en-US" dirty="0">
              <a:solidFill>
                <a:schemeClr val="bg1"/>
              </a:solidFill>
              <a:latin typeface="UD デジタル 教科書体 N-B" panose="02020700000000000000" pitchFamily="17" charset="-128"/>
              <a:ea typeface="UD デジタル 教科書体 N-B" panose="02020700000000000000" pitchFamily="17" charset="-128"/>
            </a:endParaRPr>
          </a:p>
        </p:txBody>
      </p:sp>
      <p:pic>
        <p:nvPicPr>
          <p:cNvPr id="8" name="図 7" descr="黒いバックグラウンドの前に座っている人形&#10;&#10;中程度の精度で自動的に生成された説明">
            <a:extLst>
              <a:ext uri="{FF2B5EF4-FFF2-40B4-BE49-F238E27FC236}">
                <a16:creationId xmlns:a16="http://schemas.microsoft.com/office/drawing/2014/main" id="{EF8C4732-1912-9613-5151-ECF13F813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51" y="2419974"/>
            <a:ext cx="2375282" cy="2173383"/>
          </a:xfrm>
          <a:prstGeom prst="rect">
            <a:avLst/>
          </a:prstGeom>
        </p:spPr>
      </p:pic>
    </p:spTree>
    <p:extLst>
      <p:ext uri="{BB962C8B-B14F-4D97-AF65-F5344CB8AC3E}">
        <p14:creationId xmlns:p14="http://schemas.microsoft.com/office/powerpoint/2010/main" val="140133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93D3C-1784-3566-1D92-A2063C8FAABD}"/>
              </a:ext>
            </a:extLst>
          </p:cNvPr>
          <p:cNvSpPr>
            <a:spLocks noGrp="1"/>
          </p:cNvSpPr>
          <p:nvPr>
            <p:ph type="title"/>
          </p:nvPr>
        </p:nvSpPr>
        <p:spPr/>
        <p:txBody>
          <a:bodyPr/>
          <a:lstStyle/>
          <a:p>
            <a:pPr algn="ctr"/>
            <a:r>
              <a:rPr lang="ja-JP" altLang="en-US" dirty="0">
                <a:latin typeface="UD デジタル 教科書体 N-B" panose="02020700000000000000" pitchFamily="17" charset="-128"/>
                <a:ea typeface="UD デジタル 教科書体 N-B" panose="02020700000000000000" pitchFamily="17" charset="-128"/>
              </a:rPr>
              <a:t>参考文献</a:t>
            </a:r>
          </a:p>
        </p:txBody>
      </p:sp>
      <p:sp>
        <p:nvSpPr>
          <p:cNvPr id="3" name="縦書きテキスト プレースホルダー 2">
            <a:extLst>
              <a:ext uri="{FF2B5EF4-FFF2-40B4-BE49-F238E27FC236}">
                <a16:creationId xmlns:a16="http://schemas.microsoft.com/office/drawing/2014/main" id="{4B14A87F-3148-DD93-0054-F885819E4FEF}"/>
              </a:ext>
            </a:extLst>
          </p:cNvPr>
          <p:cNvSpPr>
            <a:spLocks noGrp="1"/>
          </p:cNvSpPr>
          <p:nvPr>
            <p:ph type="body" orient="vert" idx="1"/>
          </p:nvPr>
        </p:nvSpPr>
        <p:spPr>
          <a:xfrm>
            <a:off x="668655" y="2074334"/>
            <a:ext cx="10915650" cy="4023360"/>
          </a:xfrm>
        </p:spPr>
        <p:txBody>
          <a:bodyPr vert="horz">
            <a:normAutofit/>
          </a:bodyPr>
          <a:lstStyle/>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〇特別支援教育が教えてくれた発達が気になる子の育て方　著者：平熱</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〇よくわかる発達心理学　監修：渡辺弥生</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〇知的障害と発達障害の子どもたち　著者：本田秀夫</a:t>
            </a:r>
            <a:endParaRPr lang="en-US" altLang="ja-JP" sz="2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2400" dirty="0">
                <a:latin typeface="UD デジタル 教科書体 N-B" panose="02020700000000000000" pitchFamily="17" charset="-128"/>
                <a:ea typeface="UD デジタル 教科書体 N-B" panose="02020700000000000000" pitchFamily="17" charset="-128"/>
              </a:rPr>
              <a:t>〇学びにくさのある子への読み書き支援　著者：井上賞子</a:t>
            </a:r>
            <a:endParaRPr lang="en-US" altLang="ja-JP" sz="24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380989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1B364C-1CF2-FDFE-B243-24E1D5BF0D95}"/>
              </a:ext>
            </a:extLst>
          </p:cNvPr>
          <p:cNvSpPr>
            <a:spLocks noGrp="1"/>
          </p:cNvSpPr>
          <p:nvPr>
            <p:ph type="title"/>
          </p:nvPr>
        </p:nvSpPr>
        <p:spPr/>
        <p:txBody>
          <a:bodyPr/>
          <a:lstStyle/>
          <a:p>
            <a:r>
              <a:rPr kumimoji="1" lang="ja-JP" altLang="en-US" dirty="0">
                <a:latin typeface="UD デジタル 教科書体 N-B" panose="02020700000000000000" pitchFamily="17" charset="-128"/>
                <a:ea typeface="UD デジタル 教科書体 N-B" panose="02020700000000000000" pitchFamily="17" charset="-128"/>
              </a:rPr>
              <a:t>特別支援教育</a:t>
            </a:r>
          </a:p>
        </p:txBody>
      </p:sp>
      <p:sp>
        <p:nvSpPr>
          <p:cNvPr id="3" name="コンテンツ プレースホルダー 2">
            <a:extLst>
              <a:ext uri="{FF2B5EF4-FFF2-40B4-BE49-F238E27FC236}">
                <a16:creationId xmlns:a16="http://schemas.microsoft.com/office/drawing/2014/main" id="{23379FC6-7ABA-C666-2737-32F8D2AAC6BD}"/>
              </a:ext>
            </a:extLst>
          </p:cNvPr>
          <p:cNvSpPr>
            <a:spLocks noGrp="1"/>
          </p:cNvSpPr>
          <p:nvPr>
            <p:ph idx="1"/>
          </p:nvPr>
        </p:nvSpPr>
        <p:spPr>
          <a:xfrm>
            <a:off x="1097280" y="2074334"/>
            <a:ext cx="10058400" cy="4023360"/>
          </a:xfrm>
        </p:spPr>
        <p:txBody>
          <a:bodyPr>
            <a:normAutofit/>
          </a:bodyPr>
          <a:lstStyle/>
          <a:p>
            <a:r>
              <a:rPr lang="ja-JP" altLang="en-US" sz="3600" b="0" i="0" dirty="0">
                <a:solidFill>
                  <a:srgbClr val="222222"/>
                </a:solidFill>
                <a:effectLst/>
                <a:highlight>
                  <a:srgbClr val="FFFFFF"/>
                </a:highlight>
                <a:latin typeface="UD デジタル 教科書体 N-B" panose="02020700000000000000" pitchFamily="17" charset="-128"/>
                <a:ea typeface="UD デジタル 教科書体 N-B" panose="02020700000000000000" pitchFamily="17" charset="-128"/>
              </a:rPr>
              <a:t>　特別支援教育は、</a:t>
            </a:r>
            <a:r>
              <a:rPr lang="ja-JP" altLang="en-US" sz="3600" b="0" i="0" dirty="0">
                <a:solidFill>
                  <a:srgbClr val="222222"/>
                </a:solidFill>
                <a:highlight>
                  <a:srgbClr val="FFFFFF"/>
                </a:highlight>
                <a:latin typeface="UD デジタル 教科書体 N-B" panose="02020700000000000000" pitchFamily="17" charset="-128"/>
                <a:ea typeface="UD デジタル 教科書体 N-B" panose="02020700000000000000" pitchFamily="17" charset="-128"/>
              </a:rPr>
              <a:t>障害のある</a:t>
            </a:r>
            <a:r>
              <a:rPr lang="ja-JP" altLang="en-US" sz="3600" b="0" i="0" dirty="0">
                <a:solidFill>
                  <a:srgbClr val="222222"/>
                </a:solidFill>
                <a:effectLst/>
                <a:highlight>
                  <a:srgbClr val="FFFFFF"/>
                </a:highlight>
                <a:latin typeface="UD デジタル 教科書体 N-B" panose="02020700000000000000" pitchFamily="17" charset="-128"/>
                <a:ea typeface="UD デジタル 教科書体 N-B" panose="02020700000000000000" pitchFamily="17" charset="-128"/>
              </a:rPr>
              <a:t>幼児児童生徒の自立や社会参加に向けた主体的な取組を支援するという視点に立ち、幼児児童生徒一人一人の教育的ニーズを把握し、その持てる力を高め、生活や学習上の困難を改善又は克服するため、適切な指導及び必要な支援を行うもの（文部科学省）</a:t>
            </a:r>
            <a:endParaRPr lang="en-US" altLang="ja-JP" sz="3600" b="0" i="0" dirty="0">
              <a:solidFill>
                <a:srgbClr val="222222"/>
              </a:solidFill>
              <a:effectLst/>
              <a:highlight>
                <a:srgbClr val="FFFFFF"/>
              </a:highlight>
              <a:latin typeface="UD デジタル 教科書体 N-B" panose="02020700000000000000" pitchFamily="17" charset="-128"/>
              <a:ea typeface="UD デジタル 教科書体 N-B" panose="02020700000000000000" pitchFamily="17" charset="-128"/>
            </a:endParaRPr>
          </a:p>
          <a:p>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3951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1B364C-1CF2-FDFE-B243-24E1D5BF0D95}"/>
              </a:ext>
            </a:extLst>
          </p:cNvPr>
          <p:cNvSpPr>
            <a:spLocks noGrp="1"/>
          </p:cNvSpPr>
          <p:nvPr>
            <p:ph type="title"/>
          </p:nvPr>
        </p:nvSpPr>
        <p:spPr/>
        <p:txBody>
          <a:bodyPr/>
          <a:lstStyle/>
          <a:p>
            <a:r>
              <a:rPr kumimoji="1" lang="ja-JP" altLang="en-US" dirty="0">
                <a:latin typeface="UD デジタル 教科書体 N-B" panose="02020700000000000000" pitchFamily="17" charset="-128"/>
                <a:ea typeface="UD デジタル 教科書体 N-B" panose="02020700000000000000" pitchFamily="17" charset="-128"/>
              </a:rPr>
              <a:t>これをかみ砕くと</a:t>
            </a:r>
            <a:r>
              <a:rPr kumimoji="1" lang="en-US" altLang="ja-JP" dirty="0">
                <a:latin typeface="UD デジタル 教科書体 N-B" panose="02020700000000000000" pitchFamily="17" charset="-128"/>
                <a:ea typeface="UD デジタル 教科書体 N-B" panose="02020700000000000000" pitchFamily="17" charset="-128"/>
              </a:rPr>
              <a:t>…</a:t>
            </a:r>
            <a:endParaRPr kumimoji="1" lang="ja-JP" altLang="en-US" dirty="0">
              <a:latin typeface="UD デジタル 教科書体 N-B" panose="02020700000000000000" pitchFamily="17" charset="-128"/>
              <a:ea typeface="UD デジタル 教科書体 N-B" panose="02020700000000000000" pitchFamily="17" charset="-128"/>
            </a:endParaRPr>
          </a:p>
        </p:txBody>
      </p:sp>
      <p:sp>
        <p:nvSpPr>
          <p:cNvPr id="3" name="コンテンツ プレースホルダー 2">
            <a:extLst>
              <a:ext uri="{FF2B5EF4-FFF2-40B4-BE49-F238E27FC236}">
                <a16:creationId xmlns:a16="http://schemas.microsoft.com/office/drawing/2014/main" id="{23379FC6-7ABA-C666-2737-32F8D2AAC6BD}"/>
              </a:ext>
            </a:extLst>
          </p:cNvPr>
          <p:cNvSpPr>
            <a:spLocks noGrp="1"/>
          </p:cNvSpPr>
          <p:nvPr>
            <p:ph idx="1"/>
          </p:nvPr>
        </p:nvSpPr>
        <p:spPr>
          <a:xfrm>
            <a:off x="290512" y="2004060"/>
            <a:ext cx="11610975" cy="3787140"/>
          </a:xfrm>
        </p:spPr>
        <p:txBody>
          <a:bodyPr>
            <a:normAutofit/>
          </a:bodyPr>
          <a:lstStyle/>
          <a:p>
            <a:r>
              <a:rPr kumimoji="1" lang="ja-JP" altLang="en-US" sz="3600" dirty="0">
                <a:latin typeface="UD デジタル 教科書体 N-B" panose="02020700000000000000" pitchFamily="17" charset="-128"/>
                <a:ea typeface="UD デジタル 教科書体 N-B" panose="02020700000000000000" pitchFamily="17" charset="-128"/>
              </a:rPr>
              <a:t>　特別支援教育って、障害のある子供たちが社会で自立して生きていくために行う適切な指導やサポートのことで、この指導や支援をするためには一人ひとりの困りごと（教育的ニーズ）を把握することが大切ですよ。</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lang="ja-JP" altLang="en-US" sz="3600" dirty="0">
                <a:latin typeface="UD デジタル 教科書体 N-B" panose="02020700000000000000" pitchFamily="17" charset="-128"/>
                <a:ea typeface="UD デジタル 教科書体 N-B" panose="02020700000000000000" pitchFamily="17" charset="-128"/>
              </a:rPr>
              <a:t>　</a:t>
            </a:r>
            <a:r>
              <a:rPr kumimoji="1" lang="ja-JP" altLang="en-US" sz="3600" dirty="0">
                <a:latin typeface="UD デジタル 教科書体 N-B" panose="02020700000000000000" pitchFamily="17" charset="-128"/>
                <a:ea typeface="UD デジタル 教科書体 N-B" panose="02020700000000000000" pitchFamily="17" charset="-128"/>
              </a:rPr>
              <a:t>なおかつ、その子供のもっている得意なことを伸ばして、苦手なことを少しでも改善・克服して生活や学習での困りごとを解決することを目標にしていますよ。</a:t>
            </a:r>
          </a:p>
          <a:p>
            <a:endParaRPr kumimoji="1" lang="ja-JP" altLang="en-US" sz="36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512849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A3FFCC30-2C20-0F22-F196-B3163E4811C8}"/>
              </a:ext>
            </a:extLst>
          </p:cNvPr>
          <p:cNvSpPr>
            <a:spLocks noGrp="1"/>
          </p:cNvSpPr>
          <p:nvPr>
            <p:ph type="title"/>
          </p:nvPr>
        </p:nvSpPr>
        <p:spPr>
          <a:xfrm>
            <a:off x="1207658" y="1898550"/>
            <a:ext cx="8345473" cy="1109076"/>
          </a:xfrm>
        </p:spPr>
        <p:txBody>
          <a:bodyPr vert="horz" lIns="91440" tIns="45720" rIns="91440" bIns="45720" rtlCol="0" anchor="b">
            <a:normAutofit/>
          </a:bodyPr>
          <a:lstStyle/>
          <a:p>
            <a:r>
              <a:rPr lang="ja-JP" altLang="en-US" sz="6000" dirty="0">
                <a:solidFill>
                  <a:schemeClr val="tx1">
                    <a:lumMod val="85000"/>
                    <a:lumOff val="15000"/>
                  </a:schemeClr>
                </a:solidFill>
                <a:latin typeface="UD デジタル 教科書体 N-B" panose="02020700000000000000" pitchFamily="17" charset="-128"/>
                <a:ea typeface="UD デジタル 教科書体 N-B" panose="02020700000000000000" pitchFamily="17" charset="-128"/>
              </a:rPr>
              <a:t>支援って何ぞや？</a:t>
            </a:r>
          </a:p>
        </p:txBody>
      </p:sp>
      <p:sp>
        <p:nvSpPr>
          <p:cNvPr id="18" name="Rectangle 1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0" name="Rectangle 1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11" name="図 10">
            <a:extLst>
              <a:ext uri="{FF2B5EF4-FFF2-40B4-BE49-F238E27FC236}">
                <a16:creationId xmlns:a16="http://schemas.microsoft.com/office/drawing/2014/main" id="{E303643E-AA3F-1EE5-9004-D6FC064CD9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13704" y="3051405"/>
            <a:ext cx="6134177" cy="3803190"/>
          </a:xfrm>
          <a:prstGeom prst="rect">
            <a:avLst/>
          </a:prstGeom>
        </p:spPr>
      </p:pic>
    </p:spTree>
    <p:extLst>
      <p:ext uri="{BB962C8B-B14F-4D97-AF65-F5344CB8AC3E}">
        <p14:creationId xmlns:p14="http://schemas.microsoft.com/office/powerpoint/2010/main" val="40042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A2318F2-6F37-317C-35D3-E3469539364B}"/>
              </a:ext>
            </a:extLst>
          </p:cNvPr>
          <p:cNvSpPr txBox="1"/>
          <p:nvPr/>
        </p:nvSpPr>
        <p:spPr>
          <a:xfrm>
            <a:off x="2156460" y="2921168"/>
            <a:ext cx="7879080" cy="1015663"/>
          </a:xfrm>
          <a:prstGeom prst="rect">
            <a:avLst/>
          </a:prstGeom>
          <a:noFill/>
        </p:spPr>
        <p:txBody>
          <a:bodyPr wrap="none" rtlCol="0">
            <a:spAutoFit/>
          </a:bodyPr>
          <a:lstStyle/>
          <a:p>
            <a:r>
              <a:rPr kumimoji="1" lang="ja-JP" altLang="en-US" sz="6000" dirty="0">
                <a:latin typeface="UD デジタル 教科書体 N-B" panose="02020700000000000000" pitchFamily="17" charset="-128"/>
                <a:ea typeface="UD デジタル 教科書体 N-B" panose="02020700000000000000" pitchFamily="17" charset="-128"/>
              </a:rPr>
              <a:t>幕の内弁当　￥６５０</a:t>
            </a:r>
            <a:endParaRPr kumimoji="1" lang="en-US" altLang="ja-JP" sz="6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61874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F4DEAB-F4F8-9349-64F1-036CB9D1ADC7}"/>
              </a:ext>
            </a:extLst>
          </p:cNvPr>
          <p:cNvSpPr>
            <a:spLocks noGrp="1"/>
          </p:cNvSpPr>
          <p:nvPr>
            <p:ph type="title"/>
          </p:nvPr>
        </p:nvSpPr>
        <p:spPr>
          <a:xfrm>
            <a:off x="1663065" y="305653"/>
            <a:ext cx="8865870" cy="1450757"/>
          </a:xfrm>
        </p:spPr>
        <p:txBody>
          <a:bodyPr/>
          <a:lstStyle/>
          <a:p>
            <a:r>
              <a:rPr lang="ja-JP" altLang="en-US" dirty="0">
                <a:latin typeface="UD デジタル 教科書体 N-B" panose="02020700000000000000" pitchFamily="17" charset="-128"/>
                <a:ea typeface="UD デジタル 教科書体 N-B" panose="02020700000000000000" pitchFamily="17" charset="-128"/>
              </a:rPr>
              <a:t>幕の内弁当を描いてみましょう。</a:t>
            </a:r>
          </a:p>
        </p:txBody>
      </p:sp>
      <p:sp>
        <p:nvSpPr>
          <p:cNvPr id="3" name="四角形: 角を丸くする 2">
            <a:extLst>
              <a:ext uri="{FF2B5EF4-FFF2-40B4-BE49-F238E27FC236}">
                <a16:creationId xmlns:a16="http://schemas.microsoft.com/office/drawing/2014/main" id="{C287BA97-3007-8439-E32C-D3A252026343}"/>
              </a:ext>
            </a:extLst>
          </p:cNvPr>
          <p:cNvSpPr/>
          <p:nvPr/>
        </p:nvSpPr>
        <p:spPr>
          <a:xfrm>
            <a:off x="3609975" y="2133600"/>
            <a:ext cx="4972050" cy="3848100"/>
          </a:xfrm>
          <a:prstGeom prst="roundRect">
            <a:avLst/>
          </a:prstGeom>
          <a:ln w="76200">
            <a:solidFill>
              <a:schemeClr val="tx1">
                <a:lumMod val="85000"/>
                <a:lumOff val="1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359981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descr="文字の書かれた紙&#10;&#10;自動的に生成された説明">
            <a:extLst>
              <a:ext uri="{FF2B5EF4-FFF2-40B4-BE49-F238E27FC236}">
                <a16:creationId xmlns:a16="http://schemas.microsoft.com/office/drawing/2014/main" id="{86F88CF6-8FA6-C374-6D27-7BC704CD3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093" y="684556"/>
            <a:ext cx="3809238" cy="4063187"/>
          </a:xfrm>
          <a:prstGeom prst="rect">
            <a:avLst/>
          </a:prstGeom>
        </p:spPr>
      </p:pic>
      <p:sp>
        <p:nvSpPr>
          <p:cNvPr id="5" name="テキスト ボックス 4">
            <a:extLst>
              <a:ext uri="{FF2B5EF4-FFF2-40B4-BE49-F238E27FC236}">
                <a16:creationId xmlns:a16="http://schemas.microsoft.com/office/drawing/2014/main" id="{4E2AB48E-B251-EAA1-3A9B-8FFF36A26487}"/>
              </a:ext>
            </a:extLst>
          </p:cNvPr>
          <p:cNvSpPr txBox="1"/>
          <p:nvPr/>
        </p:nvSpPr>
        <p:spPr>
          <a:xfrm>
            <a:off x="630417" y="790112"/>
            <a:ext cx="6663204" cy="1938992"/>
          </a:xfrm>
          <a:prstGeom prst="rect">
            <a:avLst/>
          </a:prstGeom>
          <a:noFill/>
        </p:spPr>
        <p:txBody>
          <a:bodyPr wrap="square" rtlCol="0">
            <a:sp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　料理の写真が載っているので</a:t>
            </a:r>
            <a:r>
              <a:rPr kumimoji="1" lang="ja-JP" altLang="en-US" sz="4000" dirty="0">
                <a:solidFill>
                  <a:srgbClr val="FF0000"/>
                </a:solidFill>
                <a:latin typeface="UD デジタル 教科書体 N-B" panose="02020700000000000000" pitchFamily="17" charset="-128"/>
                <a:ea typeface="UD デジタル 教科書体 N-B" panose="02020700000000000000" pitchFamily="17" charset="-128"/>
              </a:rPr>
              <a:t>パッと見ただけ</a:t>
            </a:r>
            <a:r>
              <a:rPr kumimoji="1" lang="ja-JP" altLang="en-US" sz="4000" dirty="0">
                <a:latin typeface="UD デジタル 教科書体 N-B" panose="02020700000000000000" pitchFamily="17" charset="-128"/>
                <a:ea typeface="UD デジタル 教科書体 N-B" panose="02020700000000000000" pitchFamily="17" charset="-128"/>
              </a:rPr>
              <a:t>でどんな料理かわかりやすい。</a:t>
            </a:r>
            <a:endParaRPr kumimoji="1" lang="en-US" altLang="ja-JP" sz="4000" dirty="0">
              <a:latin typeface="UD デジタル 教科書体 N-B" panose="02020700000000000000" pitchFamily="17" charset="-128"/>
              <a:ea typeface="UD デジタル 教科書体 N-B" panose="02020700000000000000" pitchFamily="17" charset="-128"/>
            </a:endParaRPr>
          </a:p>
        </p:txBody>
      </p:sp>
      <p:sp>
        <p:nvSpPr>
          <p:cNvPr id="6" name="矢印: 下 5">
            <a:extLst>
              <a:ext uri="{FF2B5EF4-FFF2-40B4-BE49-F238E27FC236}">
                <a16:creationId xmlns:a16="http://schemas.microsoft.com/office/drawing/2014/main" id="{4B257FE4-0BCF-46BA-E895-3EF1E6064CA3}"/>
              </a:ext>
            </a:extLst>
          </p:cNvPr>
          <p:cNvSpPr/>
          <p:nvPr/>
        </p:nvSpPr>
        <p:spPr>
          <a:xfrm>
            <a:off x="2996600" y="2939796"/>
            <a:ext cx="1570309"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7C82709-1C8B-3322-2C63-2FCA321E5D13}"/>
              </a:ext>
            </a:extLst>
          </p:cNvPr>
          <p:cNvSpPr txBox="1"/>
          <p:nvPr/>
        </p:nvSpPr>
        <p:spPr>
          <a:xfrm>
            <a:off x="630417" y="4167665"/>
            <a:ext cx="6856233" cy="1938992"/>
          </a:xfrm>
          <a:prstGeom prst="rect">
            <a:avLst/>
          </a:prstGeom>
          <a:noFill/>
        </p:spPr>
        <p:txBody>
          <a:bodyPr wrap="square" rtlCol="0">
            <a:sp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　写真があることで</a:t>
            </a:r>
            <a:r>
              <a:rPr kumimoji="1" lang="ja-JP" altLang="en-US" sz="4000" dirty="0">
                <a:solidFill>
                  <a:srgbClr val="FF0000"/>
                </a:solidFill>
                <a:latin typeface="UD デジタル 教科書体 N-B" panose="02020700000000000000" pitchFamily="17" charset="-128"/>
                <a:ea typeface="UD デジタル 教科書体 N-B" panose="02020700000000000000" pitchFamily="17" charset="-128"/>
              </a:rPr>
              <a:t>ストレス</a:t>
            </a:r>
            <a:r>
              <a:rPr kumimoji="1" lang="ja-JP" altLang="en-US" sz="4000" dirty="0">
                <a:latin typeface="UD デジタル 教科書体 N-B" panose="02020700000000000000" pitchFamily="17" charset="-128"/>
                <a:ea typeface="UD デジタル 教科書体 N-B" panose="02020700000000000000" pitchFamily="17" charset="-128"/>
              </a:rPr>
              <a:t>が少なく、</a:t>
            </a:r>
            <a:r>
              <a:rPr kumimoji="1" lang="ja-JP" altLang="en-US" sz="4000" dirty="0">
                <a:solidFill>
                  <a:srgbClr val="FF0000"/>
                </a:solidFill>
                <a:latin typeface="UD デジタル 教科書体 N-B" panose="02020700000000000000" pitchFamily="17" charset="-128"/>
                <a:ea typeface="UD デジタル 教科書体 N-B" panose="02020700000000000000" pitchFamily="17" charset="-128"/>
              </a:rPr>
              <a:t>見通し</a:t>
            </a:r>
            <a:r>
              <a:rPr kumimoji="1" lang="ja-JP" altLang="en-US" sz="4000" dirty="0">
                <a:latin typeface="UD デジタル 教科書体 N-B" panose="02020700000000000000" pitchFamily="17" charset="-128"/>
                <a:ea typeface="UD デジタル 教科書体 N-B" panose="02020700000000000000" pitchFamily="17" charset="-128"/>
              </a:rPr>
              <a:t>をもって決めることができる。</a:t>
            </a:r>
            <a:endParaRPr kumimoji="1" lang="en-US" altLang="ja-JP" sz="4000" dirty="0">
              <a:latin typeface="UD デジタル 教科書体 N-B" panose="02020700000000000000" pitchFamily="17" charset="-128"/>
              <a:ea typeface="UD デジタル 教科書体 N-B" panose="02020700000000000000" pitchFamily="17" charset="-128"/>
            </a:endParaRPr>
          </a:p>
        </p:txBody>
      </p:sp>
      <p:sp>
        <p:nvSpPr>
          <p:cNvPr id="8" name="テキスト ボックス 7">
            <a:extLst>
              <a:ext uri="{FF2B5EF4-FFF2-40B4-BE49-F238E27FC236}">
                <a16:creationId xmlns:a16="http://schemas.microsoft.com/office/drawing/2014/main" id="{A5E2CFB8-0A21-0C3C-A719-09A5B6F92BFA}"/>
              </a:ext>
            </a:extLst>
          </p:cNvPr>
          <p:cNvSpPr txBox="1"/>
          <p:nvPr/>
        </p:nvSpPr>
        <p:spPr>
          <a:xfrm>
            <a:off x="7945374" y="5040913"/>
            <a:ext cx="3262432" cy="1015663"/>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6000" dirty="0">
                <a:latin typeface="UD デジタル 教科書体 N-B" panose="02020700000000000000" pitchFamily="17" charset="-128"/>
                <a:ea typeface="UD デジタル 教科書体 N-B" panose="02020700000000000000" pitchFamily="17" charset="-128"/>
              </a:rPr>
              <a:t>　　　　</a:t>
            </a:r>
          </a:p>
        </p:txBody>
      </p:sp>
    </p:spTree>
    <p:extLst>
      <p:ext uri="{BB962C8B-B14F-4D97-AF65-F5344CB8AC3E}">
        <p14:creationId xmlns:p14="http://schemas.microsoft.com/office/powerpoint/2010/main" val="1550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12" name="Rectangle 11">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cxnSp>
        <p:nvCxnSpPr>
          <p:cNvPr id="14" name="Straight Connector 13">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A3FFCC30-2C20-0F22-F196-B3163E4811C8}"/>
              </a:ext>
            </a:extLst>
          </p:cNvPr>
          <p:cNvSpPr>
            <a:spLocks noGrp="1"/>
          </p:cNvSpPr>
          <p:nvPr>
            <p:ph type="title"/>
          </p:nvPr>
        </p:nvSpPr>
        <p:spPr>
          <a:xfrm>
            <a:off x="1207658" y="1752910"/>
            <a:ext cx="9161488" cy="1109076"/>
          </a:xfrm>
        </p:spPr>
        <p:txBody>
          <a:bodyPr vert="horz" lIns="91440" tIns="45720" rIns="91440" bIns="45720" rtlCol="0" anchor="b">
            <a:normAutofit/>
          </a:bodyPr>
          <a:lstStyle/>
          <a:p>
            <a:r>
              <a:rPr lang="ja-JP" altLang="en-US" sz="6000" dirty="0">
                <a:solidFill>
                  <a:schemeClr val="tx1">
                    <a:lumMod val="85000"/>
                    <a:lumOff val="15000"/>
                  </a:schemeClr>
                </a:solidFill>
                <a:latin typeface="UD デジタル 教科書体 N-B" panose="02020700000000000000" pitchFamily="17" charset="-128"/>
                <a:ea typeface="UD デジタル 教科書体 N-B" panose="02020700000000000000" pitchFamily="17" charset="-128"/>
              </a:rPr>
              <a:t>支援方法を考える</a:t>
            </a:r>
          </a:p>
        </p:txBody>
      </p:sp>
      <p:sp>
        <p:nvSpPr>
          <p:cNvPr id="18" name="Rectangle 1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sp>
        <p:nvSpPr>
          <p:cNvPr id="20" name="Rectangle 19">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a:p>
        </p:txBody>
      </p:sp>
      <p:pic>
        <p:nvPicPr>
          <p:cNvPr id="11" name="図 10">
            <a:extLst>
              <a:ext uri="{FF2B5EF4-FFF2-40B4-BE49-F238E27FC236}">
                <a16:creationId xmlns:a16="http://schemas.microsoft.com/office/drawing/2014/main" id="{E303643E-AA3F-1EE5-9004-D6FC064CD9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13704" y="3087188"/>
            <a:ext cx="6134177" cy="3731624"/>
          </a:xfrm>
          <a:prstGeom prst="rect">
            <a:avLst/>
          </a:prstGeom>
        </p:spPr>
      </p:pic>
    </p:spTree>
    <p:extLst>
      <p:ext uri="{BB962C8B-B14F-4D97-AF65-F5344CB8AC3E}">
        <p14:creationId xmlns:p14="http://schemas.microsoft.com/office/powerpoint/2010/main" val="25017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961</TotalTime>
  <Words>1122</Words>
  <Application>Microsoft Office PowerPoint</Application>
  <PresentationFormat>ワイド画面</PresentationFormat>
  <Paragraphs>136</Paragraphs>
  <Slides>24</Slides>
  <Notes>19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24</vt:i4>
      </vt:variant>
    </vt:vector>
  </HeadingPairs>
  <TitlesOfParts>
    <vt:vector size="29" baseType="lpstr">
      <vt:lpstr>UD デジタル 教科書体 N-B</vt:lpstr>
      <vt:lpstr>游ゴシック</vt:lpstr>
      <vt:lpstr>Calibri</vt:lpstr>
      <vt:lpstr>Calibri Light</vt:lpstr>
      <vt:lpstr>レトロスペクト</vt:lpstr>
      <vt:lpstr>第1回特別支援教育研修会  ぶんぶんトーク  ～子どもについてみんなで語ろう～</vt:lpstr>
      <vt:lpstr>特別支援教育って何ぞや？</vt:lpstr>
      <vt:lpstr>特別支援教育</vt:lpstr>
      <vt:lpstr>これをかみ砕くと…</vt:lpstr>
      <vt:lpstr>支援って何ぞや？</vt:lpstr>
      <vt:lpstr>PowerPoint プレゼンテーション</vt:lpstr>
      <vt:lpstr>幕の内弁当を描いてみましょう。</vt:lpstr>
      <vt:lpstr>PowerPoint プレゼンテーション</vt:lpstr>
      <vt:lpstr>支援方法を考える</vt:lpstr>
      <vt:lpstr>支援方法を考えるときに最初に考えること</vt:lpstr>
      <vt:lpstr>年代ごとの発達段階を知っておく</vt:lpstr>
      <vt:lpstr>PowerPoint プレゼンテーション</vt:lpstr>
      <vt:lpstr>PowerPoint プレゼンテーション</vt:lpstr>
      <vt:lpstr>具体的な支援方法を考える</vt:lpstr>
      <vt:lpstr>支援事例①漢字が定着しない</vt:lpstr>
      <vt:lpstr>支援事例①漢字が定着しない</vt:lpstr>
      <vt:lpstr>支援事例①感情のコントロールが難しい</vt:lpstr>
      <vt:lpstr>PowerPoint プレゼンテーション</vt:lpstr>
      <vt:lpstr>PowerPoint プレゼンテーション</vt:lpstr>
      <vt:lpstr>PowerPoint プレゼンテーション</vt:lpstr>
      <vt:lpstr>PowerPoint プレゼンテーション</vt:lpstr>
      <vt:lpstr>支援が上手くいかないとき</vt:lpstr>
      <vt:lpstr>『大丈夫？』『わかった？』</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小森彩春名</dc:creator>
  <cp:lastModifiedBy>小森彩春名</cp:lastModifiedBy>
  <cp:revision>14</cp:revision>
  <cp:lastPrinted>2024-06-20T02:15:36Z</cp:lastPrinted>
  <dcterms:created xsi:type="dcterms:W3CDTF">2024-06-16T23:49:27Z</dcterms:created>
  <dcterms:modified xsi:type="dcterms:W3CDTF">2024-11-18T07:33:41Z</dcterms:modified>
</cp:coreProperties>
</file>